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9" r:id="rId4"/>
    <p:sldId id="288" r:id="rId5"/>
    <p:sldId id="289" r:id="rId6"/>
    <p:sldId id="262" r:id="rId7"/>
    <p:sldId id="274" r:id="rId8"/>
    <p:sldId id="290" r:id="rId9"/>
    <p:sldId id="291" r:id="rId10"/>
    <p:sldId id="292" r:id="rId11"/>
    <p:sldId id="293" r:id="rId12"/>
    <p:sldId id="295" r:id="rId13"/>
    <p:sldId id="294" r:id="rId14"/>
    <p:sldId id="298" r:id="rId15"/>
    <p:sldId id="299" r:id="rId16"/>
    <p:sldId id="267" r:id="rId17"/>
    <p:sldId id="300" r:id="rId18"/>
    <p:sldId id="287" r:id="rId19"/>
    <p:sldId id="301" r:id="rId20"/>
    <p:sldId id="272"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FCA37E65-0885-47B7-9489-169CCC6E7A47}">
          <p14:sldIdLst>
            <p14:sldId id="256"/>
            <p14:sldId id="257"/>
            <p14:sldId id="259"/>
            <p14:sldId id="288"/>
            <p14:sldId id="289"/>
            <p14:sldId id="262"/>
            <p14:sldId id="274"/>
            <p14:sldId id="290"/>
            <p14:sldId id="291"/>
            <p14:sldId id="292"/>
            <p14:sldId id="293"/>
            <p14:sldId id="295"/>
            <p14:sldId id="294"/>
            <p14:sldId id="298"/>
            <p14:sldId id="299"/>
            <p14:sldId id="267"/>
            <p14:sldId id="300"/>
            <p14:sldId id="287"/>
            <p14:sldId id="301"/>
          </p14:sldIdLst>
        </p14:section>
        <p14:section name="无标题节" id="{BCD03753-E937-474B-B488-B05711A36AFB}">
          <p14:sldIdLst>
            <p14:sldId id="272"/>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706E"/>
    <a:srgbClr val="33796C"/>
    <a:srgbClr val="17D3A2"/>
    <a:srgbClr val="3BC3C0"/>
    <a:srgbClr val="003217"/>
    <a:srgbClr val="0A1815"/>
    <a:srgbClr val="1F4941"/>
    <a:srgbClr val="EEF7E9"/>
    <a:srgbClr val="73C79F"/>
    <a:srgbClr val="86DA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487" autoAdjust="0"/>
  </p:normalViewPr>
  <p:slideViewPr>
    <p:cSldViewPr snapToGrid="0">
      <p:cViewPr varScale="1">
        <p:scale>
          <a:sx n="82" d="100"/>
          <a:sy n="82" d="100"/>
        </p:scale>
        <p:origin x="720"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jpeg>
</file>

<file path=ppt/media/image11.jpeg>
</file>

<file path=ppt/media/image2.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3AF1C2-DFE7-4279-BD9D-08FB75CD2B39}" type="datetimeFigureOut">
              <a:rPr lang="zh-CN" altLang="en-US" smtClean="0"/>
              <a:t>2021/6/17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624EA4-9CD1-43F3-8AED-B290EB0F19D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13</a:t>
            </a:fld>
            <a:endParaRPr lang="zh-CN" altLang="en-US"/>
          </a:p>
        </p:txBody>
      </p:sp>
    </p:spTree>
    <p:extLst>
      <p:ext uri="{BB962C8B-B14F-4D97-AF65-F5344CB8AC3E}">
        <p14:creationId xmlns:p14="http://schemas.microsoft.com/office/powerpoint/2010/main" val="18280019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14</a:t>
            </a:fld>
            <a:endParaRPr lang="zh-CN" altLang="en-US"/>
          </a:p>
        </p:txBody>
      </p:sp>
    </p:spTree>
    <p:extLst>
      <p:ext uri="{BB962C8B-B14F-4D97-AF65-F5344CB8AC3E}">
        <p14:creationId xmlns:p14="http://schemas.microsoft.com/office/powerpoint/2010/main" val="9502314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15</a:t>
            </a:fld>
            <a:endParaRPr lang="zh-CN" altLang="en-US"/>
          </a:p>
        </p:txBody>
      </p:sp>
    </p:spTree>
    <p:extLst>
      <p:ext uri="{BB962C8B-B14F-4D97-AF65-F5344CB8AC3E}">
        <p14:creationId xmlns:p14="http://schemas.microsoft.com/office/powerpoint/2010/main" val="21817494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17</a:t>
            </a:fld>
            <a:endParaRPr lang="zh-CN" altLang="en-US"/>
          </a:p>
        </p:txBody>
      </p:sp>
    </p:spTree>
    <p:extLst>
      <p:ext uri="{BB962C8B-B14F-4D97-AF65-F5344CB8AC3E}">
        <p14:creationId xmlns:p14="http://schemas.microsoft.com/office/powerpoint/2010/main" val="25600460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19</a:t>
            </a:fld>
            <a:endParaRPr lang="zh-CN" altLang="en-US"/>
          </a:p>
        </p:txBody>
      </p:sp>
    </p:spTree>
    <p:extLst>
      <p:ext uri="{BB962C8B-B14F-4D97-AF65-F5344CB8AC3E}">
        <p14:creationId xmlns:p14="http://schemas.microsoft.com/office/powerpoint/2010/main" val="2940024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请学生回答了解程度？做一些统计？</a:t>
            </a:r>
            <a:endParaRPr lang="en-US" altLang="zh-CN" dirty="0"/>
          </a:p>
          <a:p>
            <a:r>
              <a:rPr lang="zh-CN" altLang="en-US" dirty="0"/>
              <a:t>直观感受 刷一刷手淘</a:t>
            </a:r>
          </a:p>
        </p:txBody>
      </p:sp>
      <p:sp>
        <p:nvSpPr>
          <p:cNvPr id="4" name="灯片编号占位符 3"/>
          <p:cNvSpPr>
            <a:spLocks noGrp="1"/>
          </p:cNvSpPr>
          <p:nvPr>
            <p:ph type="sldNum" sz="quarter" idx="5"/>
          </p:nvPr>
        </p:nvSpPr>
        <p:spPr/>
        <p:txBody>
          <a:bodyPr/>
          <a:lstStyle/>
          <a:p>
            <a:fld id="{9B624EA4-9CD1-43F3-8AED-B290EB0F19DB}" type="slidenum">
              <a:rPr lang="zh-CN" altLang="en-US" smtClean="0"/>
              <a:t>4</a:t>
            </a:fld>
            <a:endParaRPr lang="zh-CN" altLang="en-US"/>
          </a:p>
        </p:txBody>
      </p:sp>
    </p:spTree>
    <p:extLst>
      <p:ext uri="{BB962C8B-B14F-4D97-AF65-F5344CB8AC3E}">
        <p14:creationId xmlns:p14="http://schemas.microsoft.com/office/powerpoint/2010/main" val="2739121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5</a:t>
            </a:fld>
            <a:endParaRPr lang="zh-CN" altLang="en-US"/>
          </a:p>
        </p:txBody>
      </p:sp>
    </p:spTree>
    <p:extLst>
      <p:ext uri="{BB962C8B-B14F-4D97-AF65-F5344CB8AC3E}">
        <p14:creationId xmlns:p14="http://schemas.microsoft.com/office/powerpoint/2010/main" val="3526739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7</a:t>
            </a:fld>
            <a:endParaRPr lang="zh-CN" altLang="en-US"/>
          </a:p>
        </p:txBody>
      </p:sp>
    </p:spTree>
    <p:extLst>
      <p:ext uri="{BB962C8B-B14F-4D97-AF65-F5344CB8AC3E}">
        <p14:creationId xmlns:p14="http://schemas.microsoft.com/office/powerpoint/2010/main" val="2181060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8</a:t>
            </a:fld>
            <a:endParaRPr lang="zh-CN" altLang="en-US"/>
          </a:p>
        </p:txBody>
      </p:sp>
    </p:spTree>
    <p:extLst>
      <p:ext uri="{BB962C8B-B14F-4D97-AF65-F5344CB8AC3E}">
        <p14:creationId xmlns:p14="http://schemas.microsoft.com/office/powerpoint/2010/main" val="41867774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9</a:t>
            </a:fld>
            <a:endParaRPr lang="zh-CN" altLang="en-US"/>
          </a:p>
        </p:txBody>
      </p:sp>
    </p:spTree>
    <p:extLst>
      <p:ext uri="{BB962C8B-B14F-4D97-AF65-F5344CB8AC3E}">
        <p14:creationId xmlns:p14="http://schemas.microsoft.com/office/powerpoint/2010/main" val="2318058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10</a:t>
            </a:fld>
            <a:endParaRPr lang="zh-CN" altLang="en-US"/>
          </a:p>
        </p:txBody>
      </p:sp>
    </p:spTree>
    <p:extLst>
      <p:ext uri="{BB962C8B-B14F-4D97-AF65-F5344CB8AC3E}">
        <p14:creationId xmlns:p14="http://schemas.microsoft.com/office/powerpoint/2010/main" val="11927969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11</a:t>
            </a:fld>
            <a:endParaRPr lang="zh-CN" altLang="en-US"/>
          </a:p>
        </p:txBody>
      </p:sp>
    </p:spTree>
    <p:extLst>
      <p:ext uri="{BB962C8B-B14F-4D97-AF65-F5344CB8AC3E}">
        <p14:creationId xmlns:p14="http://schemas.microsoft.com/office/powerpoint/2010/main" val="1351613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B624EA4-9CD1-43F3-8AED-B290EB0F19DB}" type="slidenum">
              <a:rPr lang="zh-CN" altLang="en-US" smtClean="0"/>
              <a:t>12</a:t>
            </a:fld>
            <a:endParaRPr lang="zh-CN" altLang="en-US"/>
          </a:p>
        </p:txBody>
      </p:sp>
    </p:spTree>
    <p:extLst>
      <p:ext uri="{BB962C8B-B14F-4D97-AF65-F5344CB8AC3E}">
        <p14:creationId xmlns:p14="http://schemas.microsoft.com/office/powerpoint/2010/main" val="2705221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9FA1BFF-3730-4AB2-8D68-671E6FAD699F}" type="datetimeFigureOut">
              <a:rPr lang="zh-CN" altLang="en-US" smtClean="0"/>
              <a:t>2021/6/17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FB8C4A-266E-4809-8091-89E914B761E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FA1BFF-3730-4AB2-8D68-671E6FAD699F}" type="datetimeFigureOut">
              <a:rPr lang="zh-CN" altLang="en-US" smtClean="0"/>
              <a:t>2021/6/17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FB8C4A-266E-4809-8091-89E914B761E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www.kaggle.com/datasets" TargetMode="External"/><Relationship Id="rId3" Type="http://schemas.openxmlformats.org/officeDocument/2006/relationships/image" Target="../media/image2.png"/><Relationship Id="rId7" Type="http://schemas.openxmlformats.org/officeDocument/2006/relationships/hyperlink" Target="https://www.zhihu.com/question/23987009/answer/285179721"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archive.ics.uci.edu/ml/index.php" TargetMode="External"/><Relationship Id="rId5" Type="http://schemas.openxmlformats.org/officeDocument/2006/relationships/hyperlink" Target="https://grouplens.org/datasets/movielens/" TargetMode="External"/><Relationship Id="rId4" Type="http://schemas.openxmlformats.org/officeDocument/2006/relationships/hyperlink" Target="https://zhuanlan.zhihu.com/p/68373487" TargetMode="External"/><Relationship Id="rId9" Type="http://schemas.openxmlformats.org/officeDocument/2006/relationships/hyperlink" Target="https://tianchi.aliyun.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zhuanlan.zhihu.com/p/53194407"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hyperlink" Target="https://zhuanlan.zhihu.com/p/308301901" TargetMode="External"/><Relationship Id="rId4" Type="http://schemas.openxmlformats.org/officeDocument/2006/relationships/hyperlink" Target="https://arxiv.org/pdf/1906.05022"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s://mp.weixin.qq.com/s/q3kSWp5DTgo6i6vp3p9MuQ"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mp.weixin.qq.com/s/A36Oa81eku0vIX16OIMLOA" TargetMode="External"/><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lang="zh-CN" altLang="en-US"/>
          </a:p>
        </p:txBody>
      </p:sp>
      <p:sp>
        <p:nvSpPr>
          <p:cNvPr id="3" name="副标题 2"/>
          <p:cNvSpPr>
            <a:spLocks noGrp="1"/>
          </p:cNvSpPr>
          <p:nvPr>
            <p:ph type="subTitle" idx="1"/>
          </p:nvPr>
        </p:nvSpPr>
        <p:spPr/>
        <p:txBody>
          <a:bodyPr/>
          <a:lstStyle/>
          <a:p>
            <a:endParaRPr lang="zh-CN" altLang="en-US"/>
          </a:p>
        </p:txBody>
      </p:sp>
      <p:pic>
        <p:nvPicPr>
          <p:cNvPr id="5" name="图片 4"/>
          <p:cNvPicPr>
            <a:picLocks noChangeAspect="1"/>
          </p:cNvPicPr>
          <p:nvPr/>
        </p:nvPicPr>
        <p:blipFill rotWithShape="1">
          <a:blip r:embed="rId2" cstate="print">
            <a:extLst>
              <a:ext uri="{28A0092B-C50C-407E-A947-70E740481C1C}">
                <a14:useLocalDpi xmlns:a14="http://schemas.microsoft.com/office/drawing/2010/main" val="0"/>
              </a:ext>
            </a:extLst>
          </a:blip>
          <a:srcRect l="3735" t="4907" b="6986"/>
          <a:stretch>
            <a:fillRect/>
          </a:stretch>
        </p:blipFill>
        <p:spPr>
          <a:xfrm>
            <a:off x="0" y="-1"/>
            <a:ext cx="12192000" cy="6858001"/>
          </a:xfrm>
          <a:prstGeom prst="rect">
            <a:avLst/>
          </a:prstGeom>
        </p:spPr>
      </p:pic>
      <p:pic>
        <p:nvPicPr>
          <p:cNvPr id="6" name="Picture 2" descr="C:\Users\ASUS\Desktop\bnu\QQ图片20200414155009.png"/>
          <p:cNvPicPr>
            <a:picLocks noChangeAspect="1" noChangeArrowheads="1"/>
          </p:cNvPicPr>
          <p:nvPr/>
        </p:nvPicPr>
        <p:blipFill>
          <a:blip r:embed="rId3" cstate="print">
            <a:biLevel thresh="25000"/>
            <a:extLst>
              <a:ext uri="{28A0092B-C50C-407E-A947-70E740481C1C}">
                <a14:useLocalDpi xmlns:a14="http://schemas.microsoft.com/office/drawing/2010/main" val="0"/>
              </a:ext>
            </a:extLst>
          </a:blip>
          <a:srcRect/>
          <a:stretch>
            <a:fillRect/>
          </a:stretch>
        </p:blipFill>
        <p:spPr bwMode="auto">
          <a:xfrm>
            <a:off x="210207" y="191665"/>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6095999" y="1579845"/>
            <a:ext cx="5599689" cy="2800767"/>
          </a:xfrm>
          <a:prstGeom prst="rect">
            <a:avLst/>
          </a:prstGeom>
          <a:noFill/>
        </p:spPr>
        <p:txBody>
          <a:bodyPr wrap="square" rtlCol="0">
            <a:spAutoFit/>
          </a:bodyPr>
          <a:lstStyle/>
          <a:p>
            <a:pPr algn="r"/>
            <a:r>
              <a:rPr lang="zh-CN" altLang="en-US" sz="8800" dirty="0">
                <a:solidFill>
                  <a:srgbClr val="17D3A2"/>
                </a:solidFill>
                <a:latin typeface="OPPOSans H" panose="00020600040101010101" pitchFamily="18" charset="-122"/>
                <a:ea typeface="OPPOSans H" panose="00020600040101010101" pitchFamily="18" charset="-122"/>
                <a:cs typeface="OPPOSans H" panose="00020600040101010101" pitchFamily="18" charset="-122"/>
              </a:rPr>
              <a:t>推荐系统课程简介</a:t>
            </a:r>
          </a:p>
        </p:txBody>
      </p:sp>
      <p:sp>
        <p:nvSpPr>
          <p:cNvPr id="8" name="TextBox 2"/>
          <p:cNvSpPr txBox="1"/>
          <p:nvPr/>
        </p:nvSpPr>
        <p:spPr>
          <a:xfrm>
            <a:off x="10511181" y="4787315"/>
            <a:ext cx="1107996" cy="646331"/>
          </a:xfrm>
          <a:prstGeom prst="rect">
            <a:avLst/>
          </a:prstGeom>
          <a:noFill/>
        </p:spPr>
        <p:txBody>
          <a:bodyPr wrap="none" rtlCol="0">
            <a:spAutoFit/>
          </a:bodyPr>
          <a:lstStyle/>
          <a:p>
            <a:r>
              <a:rPr lang="zh-CN" altLang="en-US" sz="3600" dirty="0">
                <a:solidFill>
                  <a:schemeClr val="bg1">
                    <a:lumMod val="95000"/>
                  </a:schemeClr>
                </a:solidFill>
                <a:effectLst>
                  <a:outerShdw blurRad="38100" dist="38100" dir="2700000" algn="tl">
                    <a:srgbClr val="000000">
                      <a:alpha val="43137"/>
                    </a:srgbClr>
                  </a:outerShdw>
                </a:effectLst>
                <a:latin typeface="OPPOSans B" panose="00020600040101010101" pitchFamily="18" charset="-122"/>
                <a:ea typeface="OPPOSans B" panose="00020600040101010101" pitchFamily="18" charset="-122"/>
                <a:cs typeface="OPPOSans B" panose="00020600040101010101" pitchFamily="18" charset="-122"/>
              </a:rPr>
              <a:t>马静</a:t>
            </a:r>
          </a:p>
        </p:txBody>
      </p:sp>
      <p:sp>
        <p:nvSpPr>
          <p:cNvPr id="4" name="矩形 3"/>
          <p:cNvSpPr/>
          <p:nvPr/>
        </p:nvSpPr>
        <p:spPr>
          <a:xfrm>
            <a:off x="11830336" y="1802424"/>
            <a:ext cx="361663" cy="3631222"/>
          </a:xfrm>
          <a:prstGeom prst="rect">
            <a:avLst/>
          </a:prstGeom>
          <a:solidFill>
            <a:srgbClr val="17D3A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75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2698175"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7" name="内容占位符 2">
            <a:extLst>
              <a:ext uri="{FF2B5EF4-FFF2-40B4-BE49-F238E27FC236}">
                <a16:creationId xmlns:a16="http://schemas.microsoft.com/office/drawing/2014/main" id="{2C98875F-71A7-419F-B69F-24FC0E55F81C}"/>
              </a:ext>
            </a:extLst>
          </p:cNvPr>
          <p:cNvSpPr txBox="1">
            <a:spLocks/>
          </p:cNvSpPr>
          <p:nvPr/>
        </p:nvSpPr>
        <p:spPr>
          <a:xfrm>
            <a:off x="838200" y="1894049"/>
            <a:ext cx="10515600" cy="4351338"/>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dirty="0"/>
              <a:t>提高</a:t>
            </a:r>
            <a:endParaRPr lang="en-US" altLang="zh-CN" dirty="0"/>
          </a:p>
          <a:p>
            <a:r>
              <a:rPr lang="en-US" altLang="zh-CN" dirty="0"/>
              <a:t>Lesson 13:</a:t>
            </a:r>
            <a:r>
              <a:rPr lang="zh-CN" altLang="en-US" dirty="0"/>
              <a:t>多角度审视推荐系统 </a:t>
            </a:r>
            <a:r>
              <a:rPr lang="en-US" altLang="zh-CN" dirty="0"/>
              <a:t>30%</a:t>
            </a:r>
          </a:p>
          <a:p>
            <a:r>
              <a:rPr lang="en-US" altLang="zh-CN" dirty="0"/>
              <a:t>Lesson 14:</a:t>
            </a:r>
            <a:r>
              <a:rPr lang="zh-CN" altLang="en-US" dirty="0"/>
              <a:t>多角度审视推荐系统 </a:t>
            </a:r>
            <a:r>
              <a:rPr lang="en-US" altLang="zh-CN" dirty="0"/>
              <a:t>60%</a:t>
            </a:r>
          </a:p>
          <a:p>
            <a:r>
              <a:rPr lang="en-US" altLang="zh-CN" dirty="0"/>
              <a:t>Lesson 15:</a:t>
            </a:r>
            <a:r>
              <a:rPr lang="zh-CN" altLang="en-US" dirty="0"/>
              <a:t>多角度审视推荐系统 </a:t>
            </a:r>
            <a:r>
              <a:rPr lang="en-US" altLang="zh-CN" dirty="0"/>
              <a:t>100%</a:t>
            </a:r>
          </a:p>
          <a:p>
            <a:r>
              <a:rPr lang="en-US" altLang="zh-CN" dirty="0"/>
              <a:t>Lesson 16:</a:t>
            </a:r>
            <a:r>
              <a:rPr lang="zh-CN" altLang="en-US" sz="2800" dirty="0"/>
              <a:t>推荐系统评估</a:t>
            </a:r>
            <a:endParaRPr lang="en-US" altLang="zh-CN" dirty="0"/>
          </a:p>
          <a:p>
            <a:r>
              <a:rPr lang="en-US" altLang="zh-CN" dirty="0"/>
              <a:t>Lesson 17: </a:t>
            </a:r>
            <a:r>
              <a:rPr lang="zh-CN" altLang="en-US" dirty="0"/>
              <a:t>深度学习系统在推荐系统中的应用 </a:t>
            </a:r>
            <a:r>
              <a:rPr lang="en-US" altLang="zh-CN" dirty="0" err="1"/>
              <a:t>AutoRec</a:t>
            </a:r>
            <a:r>
              <a:rPr lang="en-US" altLang="zh-CN" dirty="0"/>
              <a:t> &amp; Deep Crossing</a:t>
            </a:r>
          </a:p>
          <a:p>
            <a:r>
              <a:rPr lang="en-US" altLang="zh-CN" dirty="0"/>
              <a:t>Lesson 18:</a:t>
            </a:r>
            <a:r>
              <a:rPr lang="zh-CN" altLang="en-US" dirty="0"/>
              <a:t> 深度学习系统在推荐系统中的应用 </a:t>
            </a:r>
            <a:r>
              <a:rPr lang="en-US" altLang="zh-CN" dirty="0" err="1"/>
              <a:t>NeuralCF</a:t>
            </a:r>
            <a:r>
              <a:rPr lang="en-US" altLang="zh-CN" dirty="0"/>
              <a:t> &amp; PNN</a:t>
            </a:r>
          </a:p>
          <a:p>
            <a:r>
              <a:rPr lang="en-US" altLang="zh-CN" dirty="0"/>
              <a:t>Lesson 19: </a:t>
            </a:r>
            <a:r>
              <a:rPr lang="zh-CN" altLang="en-US" dirty="0"/>
              <a:t>深度学习系统在推荐系统中的应用 </a:t>
            </a:r>
            <a:r>
              <a:rPr lang="en-US" altLang="zh-CN" dirty="0"/>
              <a:t>WDL &amp; FM </a:t>
            </a:r>
          </a:p>
          <a:p>
            <a:r>
              <a:rPr lang="en-US" altLang="zh-CN" dirty="0"/>
              <a:t>Lesson 20: </a:t>
            </a:r>
            <a:r>
              <a:rPr lang="zh-CN" altLang="en-US" dirty="0"/>
              <a:t>强化学习简介</a:t>
            </a:r>
            <a:endParaRPr lang="en-US" altLang="zh-CN" dirty="0"/>
          </a:p>
          <a:p>
            <a:r>
              <a:rPr lang="en-US" altLang="zh-CN" dirty="0"/>
              <a:t>Lesson 21: </a:t>
            </a:r>
            <a:r>
              <a:rPr lang="zh-CN" altLang="en-US" dirty="0"/>
              <a:t>深度学习系统在推荐系统中的应用 强化学习应用</a:t>
            </a:r>
            <a:endParaRPr lang="en-US" altLang="zh-CN" dirty="0"/>
          </a:p>
          <a:p>
            <a:r>
              <a:rPr lang="en-US" altLang="zh-CN" dirty="0"/>
              <a:t>Lesson 22-27: </a:t>
            </a:r>
            <a:r>
              <a:rPr lang="zh-CN" altLang="en-US" dirty="0"/>
              <a:t>深度学习系统在推荐系统中的应用 </a:t>
            </a:r>
            <a:r>
              <a:rPr lang="en-US" altLang="zh-CN" dirty="0"/>
              <a:t>6</a:t>
            </a:r>
            <a:r>
              <a:rPr lang="zh-CN" altLang="en-US" dirty="0"/>
              <a:t>组（学生）</a:t>
            </a:r>
            <a:endParaRPr lang="en-US" altLang="zh-CN" dirty="0"/>
          </a:p>
          <a:p>
            <a:r>
              <a:rPr lang="en-US" altLang="zh-CN" dirty="0"/>
              <a:t>Lesson 28-32: </a:t>
            </a:r>
            <a:r>
              <a:rPr lang="zh-CN" altLang="en-US" dirty="0"/>
              <a:t>前沿介绍</a:t>
            </a:r>
            <a:endParaRPr lang="en-US" altLang="zh-CN" dirty="0"/>
          </a:p>
        </p:txBody>
      </p:sp>
    </p:spTree>
    <p:extLst>
      <p:ext uri="{BB962C8B-B14F-4D97-AF65-F5344CB8AC3E}">
        <p14:creationId xmlns:p14="http://schemas.microsoft.com/office/powerpoint/2010/main" val="17341264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2698175"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3" name="内容占位符 2">
            <a:extLst>
              <a:ext uri="{FF2B5EF4-FFF2-40B4-BE49-F238E27FC236}">
                <a16:creationId xmlns:a16="http://schemas.microsoft.com/office/drawing/2014/main" id="{B7BB7CBB-5D10-4D4C-85D8-DCB2C21C183C}"/>
              </a:ext>
            </a:extLst>
          </p:cNvPr>
          <p:cNvSpPr>
            <a:spLocks noGrp="1"/>
          </p:cNvSpPr>
          <p:nvPr>
            <p:ph idx="1"/>
          </p:nvPr>
        </p:nvSpPr>
        <p:spPr/>
        <p:txBody>
          <a:bodyPr/>
          <a:lstStyle/>
          <a:p>
            <a:pPr marL="0" indent="0">
              <a:buNone/>
            </a:pPr>
            <a:r>
              <a:rPr lang="zh-CN" altLang="en-US" sz="2800" dirty="0"/>
              <a:t>考核</a:t>
            </a:r>
            <a:endParaRPr lang="en-US" altLang="zh-CN" sz="2800" dirty="0"/>
          </a:p>
          <a:p>
            <a:r>
              <a:rPr lang="zh-CN" altLang="en-US" dirty="0"/>
              <a:t>平时成绩</a:t>
            </a:r>
            <a:r>
              <a:rPr lang="en-US" altLang="zh-CN" dirty="0"/>
              <a:t>40%</a:t>
            </a:r>
          </a:p>
          <a:p>
            <a:pPr marL="0" indent="0">
              <a:buNone/>
            </a:pPr>
            <a:r>
              <a:rPr lang="en-US" altLang="zh-CN" sz="1800" dirty="0"/>
              <a:t>6</a:t>
            </a:r>
            <a:r>
              <a:rPr lang="zh-CN" altLang="en-US" sz="1800" dirty="0"/>
              <a:t>小组进行</a:t>
            </a:r>
            <a:r>
              <a:rPr lang="en-US" altLang="zh-CN" sz="1800" dirty="0"/>
              <a:t>22-27</a:t>
            </a:r>
            <a:r>
              <a:rPr lang="zh-CN" altLang="en-US" sz="1800" dirty="0"/>
              <a:t>节的报告，每组介绍</a:t>
            </a:r>
            <a:r>
              <a:rPr lang="en-US" altLang="zh-CN" sz="1800" dirty="0"/>
              <a:t>30</a:t>
            </a:r>
            <a:r>
              <a:rPr lang="zh-CN" altLang="en-US" sz="1800" dirty="0"/>
              <a:t>分钟，问答</a:t>
            </a:r>
            <a:r>
              <a:rPr lang="en-US" altLang="zh-CN" sz="1800" dirty="0"/>
              <a:t>15</a:t>
            </a:r>
            <a:r>
              <a:rPr lang="zh-CN" altLang="en-US" sz="1800" dirty="0"/>
              <a:t>分钟</a:t>
            </a:r>
            <a:r>
              <a:rPr lang="en-US" altLang="zh-CN" sz="1800" dirty="0"/>
              <a:t>.</a:t>
            </a:r>
          </a:p>
          <a:p>
            <a:r>
              <a:rPr lang="zh-CN" altLang="en-US" dirty="0"/>
              <a:t>论文成绩</a:t>
            </a:r>
            <a:r>
              <a:rPr lang="en-US" altLang="zh-CN" dirty="0"/>
              <a:t>60%</a:t>
            </a:r>
          </a:p>
          <a:p>
            <a:pPr marL="0" indent="0">
              <a:buNone/>
            </a:pPr>
            <a:r>
              <a:rPr lang="en-US" altLang="zh-CN" sz="1800" dirty="0"/>
              <a:t>Survey/</a:t>
            </a:r>
            <a:r>
              <a:rPr lang="zh-CN" altLang="en-US" sz="1800" dirty="0"/>
              <a:t>科学论文，按论文组织合理性，故事完整性，思考深度进行评分</a:t>
            </a:r>
            <a:r>
              <a:rPr lang="en-US" altLang="zh-CN" sz="1800" dirty="0"/>
              <a:t>.</a:t>
            </a:r>
          </a:p>
          <a:p>
            <a:r>
              <a:rPr lang="zh-CN" altLang="en-US" sz="2400" dirty="0"/>
              <a:t>附加分</a:t>
            </a:r>
            <a:endParaRPr lang="en-US" altLang="zh-CN" sz="2400" dirty="0"/>
          </a:p>
          <a:p>
            <a:pPr marL="0" indent="0">
              <a:buNone/>
            </a:pPr>
            <a:r>
              <a:rPr lang="zh-CN" altLang="en-US" sz="1800" dirty="0"/>
              <a:t>书籍、文章、网帖的精华内容，未包含在课程内的</a:t>
            </a:r>
            <a:r>
              <a:rPr lang="en-US" altLang="zh-CN" sz="1800" dirty="0"/>
              <a:t>surprise</a:t>
            </a:r>
            <a:r>
              <a:rPr lang="zh-CN" altLang="en-US" sz="1800" dirty="0"/>
              <a:t>项，可酌情加分</a:t>
            </a:r>
            <a:r>
              <a:rPr lang="en-US" altLang="zh-CN" sz="1800" dirty="0"/>
              <a:t>.</a:t>
            </a:r>
          </a:p>
          <a:p>
            <a:pPr marL="0" indent="0">
              <a:buNone/>
            </a:pPr>
            <a:endParaRPr lang="en-US" altLang="zh-CN" sz="1800" dirty="0"/>
          </a:p>
          <a:p>
            <a:pPr marL="0" indent="0">
              <a:buNone/>
            </a:pPr>
            <a:r>
              <a:rPr lang="en-US" altLang="zh-CN" sz="1800" dirty="0"/>
              <a:t>*surprise</a:t>
            </a:r>
            <a:r>
              <a:rPr lang="zh-CN" altLang="en-US" sz="1800" dirty="0"/>
              <a:t>也是推荐系统的目标</a:t>
            </a:r>
          </a:p>
        </p:txBody>
      </p:sp>
    </p:spTree>
    <p:extLst>
      <p:ext uri="{BB962C8B-B14F-4D97-AF65-F5344CB8AC3E}">
        <p14:creationId xmlns:p14="http://schemas.microsoft.com/office/powerpoint/2010/main" val="3793817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2698175"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3" name="内容占位符 2">
            <a:extLst>
              <a:ext uri="{FF2B5EF4-FFF2-40B4-BE49-F238E27FC236}">
                <a16:creationId xmlns:a16="http://schemas.microsoft.com/office/drawing/2014/main" id="{B7BB7CBB-5D10-4D4C-85D8-DCB2C21C183C}"/>
              </a:ext>
            </a:extLst>
          </p:cNvPr>
          <p:cNvSpPr>
            <a:spLocks noGrp="1"/>
          </p:cNvSpPr>
          <p:nvPr>
            <p:ph idx="1"/>
          </p:nvPr>
        </p:nvSpPr>
        <p:spPr/>
        <p:txBody>
          <a:bodyPr>
            <a:normAutofit/>
          </a:bodyPr>
          <a:lstStyle/>
          <a:p>
            <a:pPr marL="0" indent="0">
              <a:buNone/>
            </a:pPr>
            <a:r>
              <a:rPr lang="zh-CN" altLang="en-US" sz="2400" dirty="0"/>
              <a:t>开源数据集</a:t>
            </a:r>
            <a:endParaRPr lang="en-US" altLang="zh-CN" sz="2400" dirty="0"/>
          </a:p>
          <a:p>
            <a:r>
              <a:rPr lang="en-US" altLang="zh-CN" sz="2000" dirty="0" err="1"/>
              <a:t>MovieLens</a:t>
            </a:r>
            <a:r>
              <a:rPr lang="en-US" altLang="zh-CN" sz="2000" dirty="0"/>
              <a:t>:  </a:t>
            </a:r>
            <a:r>
              <a:rPr lang="zh-CN" altLang="en-US" sz="2000" dirty="0">
                <a:hlinkClick r:id="rId4"/>
              </a:rPr>
              <a:t>浅谈推荐系统</a:t>
            </a:r>
            <a:r>
              <a:rPr lang="en-US" altLang="zh-CN" sz="2000" dirty="0">
                <a:hlinkClick r:id="rId4"/>
              </a:rPr>
              <a:t>+3</a:t>
            </a:r>
            <a:r>
              <a:rPr lang="zh-CN" altLang="en-US" sz="2000" dirty="0">
                <a:hlinkClick r:id="rId4"/>
              </a:rPr>
              <a:t>个小时上手</a:t>
            </a:r>
            <a:r>
              <a:rPr lang="en-US" altLang="zh-CN" sz="2000" dirty="0">
                <a:hlinkClick r:id="rId4"/>
              </a:rPr>
              <a:t>python</a:t>
            </a:r>
            <a:r>
              <a:rPr lang="zh-CN" altLang="en-US" sz="2000" dirty="0">
                <a:hlinkClick r:id="rId4"/>
              </a:rPr>
              <a:t>实现（完整代码） </a:t>
            </a:r>
            <a:r>
              <a:rPr lang="en-US" altLang="zh-CN" sz="2000" dirty="0">
                <a:hlinkClick r:id="rId4"/>
              </a:rPr>
              <a:t>- </a:t>
            </a:r>
            <a:r>
              <a:rPr lang="zh-CN" altLang="en-US" sz="2000" dirty="0">
                <a:hlinkClick r:id="rId4"/>
              </a:rPr>
              <a:t>知乎 </a:t>
            </a:r>
            <a:r>
              <a:rPr lang="en-US" altLang="zh-CN" sz="2000" dirty="0">
                <a:hlinkClick r:id="rId4"/>
              </a:rPr>
              <a:t>(zhihu.com)</a:t>
            </a:r>
            <a:r>
              <a:rPr lang="en-US" altLang="zh-CN" sz="2000" dirty="0"/>
              <a:t>. </a:t>
            </a:r>
          </a:p>
          <a:p>
            <a:pPr marL="0" indent="0">
              <a:buNone/>
            </a:pPr>
            <a:r>
              <a:rPr lang="en-US" altLang="zh-CN" sz="2000" dirty="0"/>
              <a:t>	</a:t>
            </a:r>
            <a:r>
              <a:rPr lang="zh-CN" altLang="en-US" sz="1600" dirty="0"/>
              <a:t>地址：</a:t>
            </a:r>
            <a:r>
              <a:rPr lang="en-US" altLang="zh-CN" sz="1600" dirty="0" err="1">
                <a:hlinkClick r:id="rId5"/>
              </a:rPr>
              <a:t>MovieLens</a:t>
            </a:r>
            <a:r>
              <a:rPr lang="en-US" altLang="zh-CN" sz="1600" dirty="0">
                <a:hlinkClick r:id="rId5"/>
              </a:rPr>
              <a:t> | </a:t>
            </a:r>
            <a:r>
              <a:rPr lang="en-US" altLang="zh-CN" sz="1600" dirty="0" err="1">
                <a:hlinkClick r:id="rId5"/>
              </a:rPr>
              <a:t>GroupLens</a:t>
            </a:r>
            <a:r>
              <a:rPr lang="en-US" altLang="zh-CN" sz="1600" dirty="0"/>
              <a:t>.</a:t>
            </a:r>
          </a:p>
          <a:p>
            <a:r>
              <a:rPr lang="en-US" altLang="zh-CN" sz="2000" dirty="0"/>
              <a:t>UCI</a:t>
            </a:r>
            <a:r>
              <a:rPr lang="zh-CN" altLang="en-US" sz="2000" dirty="0"/>
              <a:t>：</a:t>
            </a:r>
            <a:r>
              <a:rPr lang="zh-CN" altLang="en-US" sz="2000" b="0" i="0" dirty="0">
                <a:solidFill>
                  <a:srgbClr val="121212"/>
                </a:solidFill>
                <a:effectLst/>
                <a:latin typeface="-apple-system"/>
              </a:rPr>
              <a:t>该网站目前维护了</a:t>
            </a:r>
            <a:r>
              <a:rPr lang="en-US" altLang="zh-CN" sz="2000" b="0" i="0" dirty="0">
                <a:solidFill>
                  <a:srgbClr val="121212"/>
                </a:solidFill>
                <a:effectLst/>
                <a:latin typeface="-apple-system"/>
              </a:rPr>
              <a:t>436</a:t>
            </a:r>
            <a:r>
              <a:rPr lang="zh-CN" altLang="en-US" sz="2000" b="0" i="0" dirty="0">
                <a:solidFill>
                  <a:srgbClr val="121212"/>
                </a:solidFill>
                <a:effectLst/>
                <a:latin typeface="-apple-system"/>
              </a:rPr>
              <a:t>个经典的机器学习、数据挖掘数据集，包含分类、聚类、回归等问题下的多个数据集。</a:t>
            </a:r>
            <a:endParaRPr lang="en-US" altLang="zh-CN" sz="2000" b="0" i="0" dirty="0">
              <a:solidFill>
                <a:srgbClr val="121212"/>
              </a:solidFill>
              <a:effectLst/>
              <a:latin typeface="-apple-system"/>
            </a:endParaRPr>
          </a:p>
          <a:p>
            <a:pPr marL="0" indent="0">
              <a:buNone/>
            </a:pPr>
            <a:r>
              <a:rPr lang="en-US" altLang="zh-CN" sz="2000" dirty="0">
                <a:solidFill>
                  <a:srgbClr val="121212"/>
                </a:solidFill>
                <a:latin typeface="-apple-system"/>
              </a:rPr>
              <a:t>                </a:t>
            </a:r>
            <a:r>
              <a:rPr lang="zh-CN" altLang="en-US" sz="1600" b="0" i="0" dirty="0">
                <a:solidFill>
                  <a:srgbClr val="121212"/>
                </a:solidFill>
                <a:effectLst/>
                <a:latin typeface="-apple-system"/>
              </a:rPr>
              <a:t>地址：</a:t>
            </a:r>
            <a:r>
              <a:rPr lang="en-US" altLang="zh-CN" sz="1600" dirty="0">
                <a:hlinkClick r:id="rId6"/>
              </a:rPr>
              <a:t>UCI Machine Learning Repository</a:t>
            </a:r>
            <a:endParaRPr lang="en-US" altLang="zh-CN" sz="1600" dirty="0"/>
          </a:p>
          <a:p>
            <a:pPr algn="l"/>
            <a:r>
              <a:rPr lang="en-US" altLang="zh-CN" sz="2000" b="0" i="0" dirty="0">
                <a:solidFill>
                  <a:srgbClr val="121212"/>
                </a:solidFill>
                <a:effectLst/>
                <a:latin typeface="-apple-system"/>
              </a:rPr>
              <a:t>Kaggle</a:t>
            </a:r>
            <a:r>
              <a:rPr lang="zh-CN" altLang="en-US" sz="2000" b="0" i="0" dirty="0">
                <a:solidFill>
                  <a:srgbClr val="121212"/>
                </a:solidFill>
                <a:effectLst/>
                <a:latin typeface="-apple-system"/>
              </a:rPr>
              <a:t>：全球最大的数据竞赛平台。</a:t>
            </a:r>
            <a:r>
              <a:rPr lang="en-US" altLang="zh-CN" sz="2000" dirty="0">
                <a:hlinkClick r:id="rId7"/>
              </a:rPr>
              <a:t>Kaggle</a:t>
            </a:r>
            <a:r>
              <a:rPr lang="zh-CN" altLang="en-US" sz="2000" dirty="0">
                <a:hlinkClick r:id="rId7"/>
              </a:rPr>
              <a:t>如何入门？ </a:t>
            </a:r>
            <a:r>
              <a:rPr lang="en-US" altLang="zh-CN" sz="2000" dirty="0">
                <a:hlinkClick r:id="rId7"/>
              </a:rPr>
              <a:t>- </a:t>
            </a:r>
            <a:r>
              <a:rPr lang="zh-CN" altLang="en-US" sz="2000" dirty="0">
                <a:hlinkClick r:id="rId7"/>
              </a:rPr>
              <a:t>知乎 </a:t>
            </a:r>
            <a:r>
              <a:rPr lang="en-US" altLang="zh-CN" sz="2000" dirty="0">
                <a:hlinkClick r:id="rId7"/>
              </a:rPr>
              <a:t>(zhihu.com)</a:t>
            </a:r>
            <a:endParaRPr lang="en-US" altLang="zh-CN" sz="2000" dirty="0"/>
          </a:p>
          <a:p>
            <a:pPr marL="0" indent="0" algn="l">
              <a:buNone/>
            </a:pPr>
            <a:r>
              <a:rPr lang="en-US" altLang="zh-CN" sz="2000" b="0" i="0" dirty="0">
                <a:solidFill>
                  <a:srgbClr val="121212"/>
                </a:solidFill>
                <a:effectLst/>
                <a:latin typeface="-apple-system"/>
              </a:rPr>
              <a:t>	</a:t>
            </a:r>
            <a:r>
              <a:rPr lang="zh-CN" altLang="en-US" sz="1600" b="0" i="0" dirty="0">
                <a:solidFill>
                  <a:srgbClr val="121212"/>
                </a:solidFill>
                <a:effectLst/>
                <a:latin typeface="-apple-system"/>
              </a:rPr>
              <a:t>地址：</a:t>
            </a:r>
            <a:r>
              <a:rPr lang="en-US" altLang="zh-CN" sz="1600" dirty="0">
                <a:hlinkClick r:id="rId8"/>
              </a:rPr>
              <a:t>Find Open Datasets and Machine Learning Projects | Kaggle</a:t>
            </a:r>
            <a:endParaRPr lang="zh-CN" altLang="en-US" sz="1600" b="0" i="0" dirty="0">
              <a:solidFill>
                <a:srgbClr val="121212"/>
              </a:solidFill>
              <a:effectLst/>
              <a:latin typeface="-apple-system"/>
            </a:endParaRPr>
          </a:p>
          <a:p>
            <a:pPr algn="l"/>
            <a:r>
              <a:rPr lang="zh-CN" altLang="en-US" sz="2000" b="0" i="0" dirty="0">
                <a:solidFill>
                  <a:srgbClr val="121212"/>
                </a:solidFill>
                <a:effectLst/>
                <a:latin typeface="-apple-system"/>
              </a:rPr>
              <a:t>天池：阿里旗下数据科学竞赛平台。</a:t>
            </a:r>
            <a:endParaRPr lang="en-US" altLang="zh-CN" sz="2000" dirty="0">
              <a:solidFill>
                <a:srgbClr val="121212"/>
              </a:solidFill>
              <a:latin typeface="-apple-system"/>
            </a:endParaRPr>
          </a:p>
          <a:p>
            <a:pPr marL="0" indent="0" algn="l">
              <a:buNone/>
            </a:pPr>
            <a:r>
              <a:rPr lang="en-US" altLang="zh-CN" sz="2000" b="0" i="0" dirty="0">
                <a:solidFill>
                  <a:srgbClr val="121212"/>
                </a:solidFill>
                <a:effectLst/>
                <a:latin typeface="-apple-system"/>
              </a:rPr>
              <a:t>	</a:t>
            </a:r>
            <a:r>
              <a:rPr lang="zh-CN" altLang="en-US" sz="1600" b="0" i="0" dirty="0">
                <a:solidFill>
                  <a:srgbClr val="121212"/>
                </a:solidFill>
                <a:effectLst/>
                <a:latin typeface="-apple-system"/>
              </a:rPr>
              <a:t>地址：</a:t>
            </a:r>
            <a:r>
              <a:rPr lang="zh-CN" altLang="en-US" sz="1600" dirty="0">
                <a:hlinkClick r:id="rId9"/>
              </a:rPr>
              <a:t>天池大数据众智平台</a:t>
            </a:r>
            <a:r>
              <a:rPr lang="en-US" altLang="zh-CN" sz="1600" dirty="0">
                <a:hlinkClick r:id="rId9"/>
              </a:rPr>
              <a:t>-</a:t>
            </a:r>
            <a:r>
              <a:rPr lang="zh-CN" altLang="en-US" sz="1600" dirty="0">
                <a:hlinkClick r:id="rId9"/>
              </a:rPr>
              <a:t>阿里云天池 </a:t>
            </a:r>
            <a:r>
              <a:rPr lang="en-US" altLang="zh-CN" sz="1600" dirty="0">
                <a:hlinkClick r:id="rId9"/>
              </a:rPr>
              <a:t>(aliyun.com)</a:t>
            </a:r>
            <a:endParaRPr lang="en-US" altLang="zh-CN" sz="1600" dirty="0"/>
          </a:p>
          <a:p>
            <a:pPr marL="0" indent="0">
              <a:buNone/>
            </a:pPr>
            <a:endParaRPr lang="en-US" altLang="zh-CN" sz="2800" dirty="0"/>
          </a:p>
        </p:txBody>
      </p:sp>
    </p:spTree>
    <p:extLst>
      <p:ext uri="{BB962C8B-B14F-4D97-AF65-F5344CB8AC3E}">
        <p14:creationId xmlns:p14="http://schemas.microsoft.com/office/powerpoint/2010/main" val="37399989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2698175"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3" name="内容占位符 2">
            <a:extLst>
              <a:ext uri="{FF2B5EF4-FFF2-40B4-BE49-F238E27FC236}">
                <a16:creationId xmlns:a16="http://schemas.microsoft.com/office/drawing/2014/main" id="{B7BB7CBB-5D10-4D4C-85D8-DCB2C21C183C}"/>
              </a:ext>
            </a:extLst>
          </p:cNvPr>
          <p:cNvSpPr>
            <a:spLocks noGrp="1"/>
          </p:cNvSpPr>
          <p:nvPr>
            <p:ph idx="1"/>
          </p:nvPr>
        </p:nvSpPr>
        <p:spPr>
          <a:xfrm>
            <a:off x="772886" y="1253331"/>
            <a:ext cx="10515600" cy="4351338"/>
          </a:xfrm>
        </p:spPr>
        <p:txBody>
          <a:bodyPr>
            <a:normAutofit fontScale="85000" lnSpcReduction="10000"/>
          </a:bodyPr>
          <a:lstStyle/>
          <a:p>
            <a:pPr marL="0" indent="0">
              <a:buNone/>
            </a:pPr>
            <a:r>
              <a:rPr lang="zh-CN" altLang="en-US" sz="2800" dirty="0"/>
              <a:t>报告及论文的参考资料</a:t>
            </a:r>
            <a:endParaRPr lang="en-US" altLang="zh-CN" sz="2800" dirty="0"/>
          </a:p>
          <a:p>
            <a:pPr marL="0" indent="0">
              <a:buNone/>
            </a:pPr>
            <a:r>
              <a:rPr lang="zh-CN" altLang="en-US" sz="2100" b="1" dirty="0"/>
              <a:t>书籍</a:t>
            </a:r>
            <a:endParaRPr lang="en-US" altLang="zh-CN" sz="2100" b="1" dirty="0"/>
          </a:p>
          <a:p>
            <a:pPr marL="514350" indent="-514350">
              <a:buFont typeface="+mj-lt"/>
              <a:buAutoNum type="arabicPeriod"/>
            </a:pPr>
            <a:r>
              <a:rPr lang="en-US" altLang="zh-CN" sz="1800" kern="100" dirty="0">
                <a:latin typeface="Times New Roman" panose="02020603050405020304" pitchFamily="18" charset="0"/>
                <a:ea typeface="PMingLiU" panose="02020500000000000000" pitchFamily="18" charset="-120"/>
              </a:rPr>
              <a:t>《</a:t>
            </a:r>
            <a:r>
              <a:rPr lang="zh-CN" altLang="en-US" sz="1800" kern="100" dirty="0">
                <a:latin typeface="Times New Roman" panose="02020603050405020304" pitchFamily="18" charset="0"/>
                <a:ea typeface="PMingLiU" panose="02020500000000000000" pitchFamily="18" charset="-120"/>
              </a:rPr>
              <a:t>深度学习推荐系统</a:t>
            </a:r>
            <a:r>
              <a:rPr lang="en-US" altLang="zh-CN" sz="1800" kern="100" dirty="0">
                <a:latin typeface="Times New Roman" panose="02020603050405020304" pitchFamily="18" charset="0"/>
                <a:ea typeface="PMingLiU" panose="02020500000000000000" pitchFamily="18" charset="-120"/>
              </a:rPr>
              <a:t>》3.8-3.10</a:t>
            </a:r>
            <a:r>
              <a:rPr lang="zh-CN" altLang="en-US" sz="1800" kern="100" dirty="0">
                <a:latin typeface="Times New Roman" panose="02020603050405020304" pitchFamily="18" charset="0"/>
                <a:ea typeface="PMingLiU" panose="02020500000000000000" pitchFamily="18" charset="-120"/>
              </a:rPr>
              <a:t>，第四章，第八章</a:t>
            </a:r>
            <a:endParaRPr lang="en-US" altLang="zh-CN" sz="1800" kern="100" dirty="0">
              <a:latin typeface="Times New Roman" panose="02020603050405020304" pitchFamily="18" charset="0"/>
              <a:ea typeface="PMingLiU" panose="02020500000000000000" pitchFamily="18" charset="-120"/>
            </a:endParaRPr>
          </a:p>
          <a:p>
            <a:pPr marL="514350" indent="-514350">
              <a:buFont typeface="+mj-lt"/>
              <a:buAutoNum type="arabicPeriod"/>
            </a:pPr>
            <a:r>
              <a:rPr lang="en-US" altLang="zh-CN" sz="1800" kern="100" dirty="0">
                <a:latin typeface="Times New Roman" panose="02020603050405020304" pitchFamily="18" charset="0"/>
                <a:ea typeface="PMingLiU" panose="02020500000000000000" pitchFamily="18" charset="-120"/>
              </a:rPr>
              <a:t>F. Ricci, </a:t>
            </a:r>
            <a:r>
              <a:rPr lang="en-US" altLang="zh-CN" sz="1800" kern="100" dirty="0" err="1">
                <a:latin typeface="Times New Roman" panose="02020603050405020304" pitchFamily="18" charset="0"/>
                <a:ea typeface="PMingLiU" panose="02020500000000000000" pitchFamily="18" charset="-120"/>
              </a:rPr>
              <a:t>Lior</a:t>
            </a:r>
            <a:r>
              <a:rPr lang="en-US" altLang="zh-CN" sz="1800" kern="100" dirty="0">
                <a:latin typeface="Times New Roman" panose="02020603050405020304" pitchFamily="18" charset="0"/>
                <a:ea typeface="PMingLiU" panose="02020500000000000000" pitchFamily="18" charset="-120"/>
              </a:rPr>
              <a:t> </a:t>
            </a:r>
            <a:r>
              <a:rPr lang="en-US" altLang="zh-CN" sz="1800" kern="100" dirty="0" err="1">
                <a:latin typeface="Times New Roman" panose="02020603050405020304" pitchFamily="18" charset="0"/>
                <a:ea typeface="PMingLiU" panose="02020500000000000000" pitchFamily="18" charset="-120"/>
              </a:rPr>
              <a:t>Rokach</a:t>
            </a:r>
            <a:r>
              <a:rPr lang="en-US" altLang="zh-CN" sz="1800" kern="100" dirty="0">
                <a:latin typeface="Times New Roman" panose="02020603050405020304" pitchFamily="18" charset="0"/>
                <a:ea typeface="PMingLiU" panose="02020500000000000000" pitchFamily="18" charset="-120"/>
              </a:rPr>
              <a:t>, B. Shapira, Recommender Systems: Handbooks, 2nd edition, Springer, 2015</a:t>
            </a:r>
          </a:p>
          <a:p>
            <a:pPr marL="514350" indent="-514350">
              <a:buFont typeface="+mj-lt"/>
              <a:buAutoNum type="arabicPeriod"/>
            </a:pPr>
            <a:r>
              <a:rPr lang="en-US" altLang="zh-CN" sz="1800" kern="100" dirty="0">
                <a:latin typeface="Times New Roman" panose="02020603050405020304" pitchFamily="18" charset="0"/>
                <a:ea typeface="PMingLiU" panose="02020500000000000000" pitchFamily="18" charset="-120"/>
              </a:rPr>
              <a:t>M. </a:t>
            </a:r>
            <a:r>
              <a:rPr lang="en-US" altLang="zh-CN" sz="1800" kern="100" dirty="0" err="1">
                <a:latin typeface="Times New Roman" panose="02020603050405020304" pitchFamily="18" charset="0"/>
                <a:ea typeface="PMingLiU" panose="02020500000000000000" pitchFamily="18" charset="-120"/>
              </a:rPr>
              <a:t>Zanker</a:t>
            </a:r>
            <a:r>
              <a:rPr lang="en-US" altLang="zh-CN" sz="1800" kern="100" dirty="0">
                <a:latin typeface="Times New Roman" panose="02020603050405020304" pitchFamily="18" charset="0"/>
                <a:ea typeface="PMingLiU" panose="02020500000000000000" pitchFamily="18" charset="-120"/>
              </a:rPr>
              <a:t>, A. </a:t>
            </a:r>
            <a:r>
              <a:rPr lang="en-US" altLang="zh-CN" sz="1800" kern="100" dirty="0" err="1">
                <a:latin typeface="Times New Roman" panose="02020603050405020304" pitchFamily="18" charset="0"/>
                <a:ea typeface="PMingLiU" panose="02020500000000000000" pitchFamily="18" charset="-120"/>
              </a:rPr>
              <a:t>Felferning</a:t>
            </a:r>
            <a:r>
              <a:rPr lang="en-US" altLang="zh-CN" sz="1800" kern="100" dirty="0">
                <a:latin typeface="Times New Roman" panose="02020603050405020304" pitchFamily="18" charset="0"/>
                <a:ea typeface="PMingLiU" panose="02020500000000000000" pitchFamily="18" charset="-120"/>
              </a:rPr>
              <a:t>, and Friedrich, Recommender System: An Introduction, Cambridge University Press,  2010</a:t>
            </a:r>
          </a:p>
          <a:p>
            <a:pPr marL="514350" indent="-514350">
              <a:buFont typeface="+mj-lt"/>
              <a:buAutoNum type="arabicPeriod"/>
            </a:pPr>
            <a:r>
              <a:rPr lang="en-US" altLang="zh-CN" sz="1800" kern="100" dirty="0">
                <a:latin typeface="Times New Roman" panose="02020603050405020304" pitchFamily="18" charset="0"/>
                <a:ea typeface="PMingLiU" panose="02020500000000000000" pitchFamily="18" charset="-120"/>
              </a:rPr>
              <a:t>D. K. Agarwal, B.-Chung Chen, Statistical Methods for Recommender Systems, Cambridge University Press, Feb. 2016</a:t>
            </a:r>
          </a:p>
          <a:p>
            <a:pPr marL="0" indent="0">
              <a:buNone/>
            </a:pPr>
            <a:endParaRPr lang="en-US" altLang="zh-CN" sz="1800" kern="100" dirty="0">
              <a:latin typeface="Times New Roman" panose="02020603050405020304" pitchFamily="18" charset="0"/>
              <a:ea typeface="PMingLiU" panose="02020500000000000000" pitchFamily="18" charset="-120"/>
            </a:endParaRPr>
          </a:p>
          <a:p>
            <a:pPr marL="0" indent="0">
              <a:buNone/>
            </a:pPr>
            <a:r>
              <a:rPr lang="en-US" altLang="zh-CN" sz="2100" b="1" dirty="0"/>
              <a:t>embedding</a:t>
            </a:r>
          </a:p>
          <a:p>
            <a:pPr marL="514350" indent="-514350">
              <a:buFont typeface="+mj-lt"/>
              <a:buAutoNum type="arabicPeriod"/>
            </a:pPr>
            <a:r>
              <a:rPr lang="zh-CN" altLang="en-US" sz="1800" u="sng" kern="100" dirty="0">
                <a:latin typeface="Times New Roman" panose="02020603050405020304" pitchFamily="18" charset="0"/>
                <a:ea typeface="PMingLiU" panose="02020500000000000000" pitchFamily="18" charset="-120"/>
                <a:hlinkClick r:id="rId4">
                  <a:extLst>
                    <a:ext uri="{A12FA001-AC4F-418D-AE19-62706E023703}">
                      <ahyp:hlinkClr xmlns:ahyp="http://schemas.microsoft.com/office/drawing/2018/hyperlinkcolor" val="tx"/>
                    </a:ext>
                  </a:extLst>
                </a:hlinkClick>
              </a:rPr>
              <a:t>万物皆</a:t>
            </a:r>
            <a:r>
              <a:rPr lang="en-US" altLang="zh-CN" sz="1800" u="sng" kern="100" dirty="0">
                <a:latin typeface="Times New Roman" panose="02020603050405020304" pitchFamily="18" charset="0"/>
                <a:ea typeface="PMingLiU" panose="02020500000000000000" pitchFamily="18" charset="-120"/>
                <a:hlinkClick r:id="rId4">
                  <a:extLst>
                    <a:ext uri="{A12FA001-AC4F-418D-AE19-62706E023703}">
                      <ahyp:hlinkClr xmlns:ahyp="http://schemas.microsoft.com/office/drawing/2018/hyperlinkcolor" val="tx"/>
                    </a:ext>
                  </a:extLst>
                </a:hlinkClick>
              </a:rPr>
              <a:t>Embedding</a:t>
            </a:r>
            <a:r>
              <a:rPr lang="zh-CN" altLang="en-US" sz="1800" u="sng" kern="100" dirty="0">
                <a:latin typeface="Times New Roman" panose="02020603050405020304" pitchFamily="18" charset="0"/>
                <a:ea typeface="PMingLiU" panose="02020500000000000000" pitchFamily="18" charset="-120"/>
                <a:hlinkClick r:id="rId4">
                  <a:extLst>
                    <a:ext uri="{A12FA001-AC4F-418D-AE19-62706E023703}">
                      <ahyp:hlinkClr xmlns:ahyp="http://schemas.microsoft.com/office/drawing/2018/hyperlinkcolor" val="tx"/>
                    </a:ext>
                  </a:extLst>
                </a:hlinkClick>
              </a:rPr>
              <a:t>，从经典的</a:t>
            </a:r>
            <a:r>
              <a:rPr lang="en-US" altLang="zh-CN" sz="1800" u="sng" kern="100" dirty="0">
                <a:latin typeface="Times New Roman" panose="02020603050405020304" pitchFamily="18" charset="0"/>
                <a:ea typeface="PMingLiU" panose="02020500000000000000" pitchFamily="18" charset="-120"/>
                <a:hlinkClick r:id="rId4">
                  <a:extLst>
                    <a:ext uri="{A12FA001-AC4F-418D-AE19-62706E023703}">
                      <ahyp:hlinkClr xmlns:ahyp="http://schemas.microsoft.com/office/drawing/2018/hyperlinkcolor" val="tx"/>
                    </a:ext>
                  </a:extLst>
                </a:hlinkClick>
              </a:rPr>
              <a:t>word2vec</a:t>
            </a:r>
            <a:r>
              <a:rPr lang="zh-CN" altLang="en-US" sz="1800" u="sng" kern="100" dirty="0">
                <a:latin typeface="Times New Roman" panose="02020603050405020304" pitchFamily="18" charset="0"/>
                <a:ea typeface="PMingLiU" panose="02020500000000000000" pitchFamily="18" charset="-120"/>
                <a:hlinkClick r:id="rId4">
                  <a:extLst>
                    <a:ext uri="{A12FA001-AC4F-418D-AE19-62706E023703}">
                      <ahyp:hlinkClr xmlns:ahyp="http://schemas.microsoft.com/office/drawing/2018/hyperlinkcolor" val="tx"/>
                    </a:ext>
                  </a:extLst>
                </a:hlinkClick>
              </a:rPr>
              <a:t>到深度学习基本操作</a:t>
            </a:r>
            <a:r>
              <a:rPr lang="en-US" altLang="zh-CN" sz="1800" u="sng" kern="100" dirty="0">
                <a:latin typeface="Times New Roman" panose="02020603050405020304" pitchFamily="18" charset="0"/>
                <a:ea typeface="PMingLiU" panose="02020500000000000000" pitchFamily="18" charset="-120"/>
                <a:hlinkClick r:id="rId4">
                  <a:extLst>
                    <a:ext uri="{A12FA001-AC4F-418D-AE19-62706E023703}">
                      <ahyp:hlinkClr xmlns:ahyp="http://schemas.microsoft.com/office/drawing/2018/hyperlinkcolor" val="tx"/>
                    </a:ext>
                  </a:extLst>
                </a:hlinkClick>
              </a:rPr>
              <a:t>item2vec - </a:t>
            </a:r>
            <a:r>
              <a:rPr lang="zh-CN" altLang="en-US" sz="1800" u="sng" kern="100" dirty="0">
                <a:latin typeface="Times New Roman" panose="02020603050405020304" pitchFamily="18" charset="0"/>
                <a:ea typeface="PMingLiU" panose="02020500000000000000" pitchFamily="18" charset="-120"/>
                <a:hlinkClick r:id="rId4">
                  <a:extLst>
                    <a:ext uri="{A12FA001-AC4F-418D-AE19-62706E023703}">
                      <ahyp:hlinkClr xmlns:ahyp="http://schemas.microsoft.com/office/drawing/2018/hyperlinkcolor" val="tx"/>
                    </a:ext>
                  </a:extLst>
                </a:hlinkClick>
              </a:rPr>
              <a:t>知乎 </a:t>
            </a:r>
            <a:r>
              <a:rPr lang="en-US" altLang="zh-CN" sz="1800" u="sng" kern="100" dirty="0">
                <a:latin typeface="Times New Roman" panose="02020603050405020304" pitchFamily="18" charset="0"/>
                <a:ea typeface="PMingLiU" panose="02020500000000000000" pitchFamily="18" charset="-120"/>
                <a:hlinkClick r:id="rId4">
                  <a:extLst>
                    <a:ext uri="{A12FA001-AC4F-418D-AE19-62706E023703}">
                      <ahyp:hlinkClr xmlns:ahyp="http://schemas.microsoft.com/office/drawing/2018/hyperlinkcolor" val="tx"/>
                    </a:ext>
                  </a:extLst>
                </a:hlinkClick>
              </a:rPr>
              <a:t>(zhihu.com)</a:t>
            </a:r>
            <a:endParaRPr lang="en-US" altLang="zh-CN" sz="1800" u="sng" kern="100" dirty="0">
              <a:latin typeface="Times New Roman" panose="02020603050405020304" pitchFamily="18" charset="0"/>
              <a:ea typeface="PMingLiU" panose="02020500000000000000" pitchFamily="18" charset="-120"/>
            </a:endParaRPr>
          </a:p>
          <a:p>
            <a:pPr marL="514350" indent="-514350">
              <a:buFont typeface="+mj-lt"/>
              <a:buAutoNum type="arabicPeriod"/>
            </a:pPr>
            <a:r>
              <a:rPr lang="en-US" altLang="zh-CN" sz="1800" kern="100" dirty="0" err="1">
                <a:latin typeface="Times New Roman" panose="02020603050405020304" pitchFamily="18" charset="0"/>
                <a:ea typeface="PMingLiU" panose="02020500000000000000" pitchFamily="18" charset="-120"/>
              </a:rPr>
              <a:t>Grbovic</a:t>
            </a:r>
            <a:r>
              <a:rPr lang="en-US" altLang="zh-CN" sz="1800" kern="100" dirty="0">
                <a:latin typeface="Times New Roman" panose="02020603050405020304" pitchFamily="18" charset="0"/>
                <a:ea typeface="PMingLiU" panose="02020500000000000000" pitchFamily="18" charset="-120"/>
              </a:rPr>
              <a:t>, Mihajlo, and </a:t>
            </a:r>
            <a:r>
              <a:rPr lang="en-US" altLang="zh-CN" sz="1800" kern="100" dirty="0" err="1">
                <a:latin typeface="Times New Roman" panose="02020603050405020304" pitchFamily="18" charset="0"/>
                <a:ea typeface="PMingLiU" panose="02020500000000000000" pitchFamily="18" charset="-120"/>
              </a:rPr>
              <a:t>Haibin</a:t>
            </a:r>
            <a:r>
              <a:rPr lang="en-US" altLang="zh-CN" sz="1800" kern="100" dirty="0">
                <a:latin typeface="Times New Roman" panose="02020603050405020304" pitchFamily="18" charset="0"/>
                <a:ea typeface="PMingLiU" panose="02020500000000000000" pitchFamily="18" charset="-120"/>
              </a:rPr>
              <a:t> Cheng. “Real-Time Personalization Using Embeddings for Search Ranking at Airbnb.” Proceedings of the 24th ACM SIGKDD International Conference on Knowledge Discovery &amp;amp; Data Mining, 2018, pp. 311–320.</a:t>
            </a:r>
          </a:p>
          <a:p>
            <a:pPr marL="514350" indent="-514350">
              <a:buFont typeface="+mj-lt"/>
              <a:buAutoNum type="arabicPeriod"/>
            </a:pPr>
            <a:r>
              <a:rPr lang="en-US" altLang="zh-CN" sz="1800" kern="100" dirty="0" err="1">
                <a:latin typeface="Times New Roman" panose="02020603050405020304" pitchFamily="18" charset="0"/>
                <a:ea typeface="PMingLiU" panose="02020500000000000000" pitchFamily="18" charset="-120"/>
              </a:rPr>
              <a:t>Barkan</a:t>
            </a:r>
            <a:r>
              <a:rPr lang="en-US" altLang="zh-CN" sz="1800" kern="100" dirty="0">
                <a:latin typeface="Times New Roman" panose="02020603050405020304" pitchFamily="18" charset="0"/>
                <a:ea typeface="PMingLiU" panose="02020500000000000000" pitchFamily="18" charset="-120"/>
              </a:rPr>
              <a:t>, Oren, and Noam </a:t>
            </a:r>
            <a:r>
              <a:rPr lang="en-US" altLang="zh-CN" sz="1800" kern="100" dirty="0" err="1">
                <a:latin typeface="Times New Roman" panose="02020603050405020304" pitchFamily="18" charset="0"/>
                <a:ea typeface="PMingLiU" panose="02020500000000000000" pitchFamily="18" charset="-120"/>
              </a:rPr>
              <a:t>Koenigstein</a:t>
            </a:r>
            <a:r>
              <a:rPr lang="en-US" altLang="zh-CN" sz="1800" kern="100" dirty="0">
                <a:latin typeface="Times New Roman" panose="02020603050405020304" pitchFamily="18" charset="0"/>
                <a:ea typeface="PMingLiU" panose="02020500000000000000" pitchFamily="18" charset="-120"/>
              </a:rPr>
              <a:t>. “Item2vec: Neural Item Embedding for Collaborative Filtering.” </a:t>
            </a:r>
            <a:r>
              <a:rPr lang="en-US" altLang="zh-CN" sz="1800" kern="100" dirty="0" err="1">
                <a:latin typeface="Times New Roman" panose="02020603050405020304" pitchFamily="18" charset="0"/>
                <a:ea typeface="PMingLiU" panose="02020500000000000000" pitchFamily="18" charset="-120"/>
              </a:rPr>
              <a:t>RecSys</a:t>
            </a:r>
            <a:r>
              <a:rPr lang="en-US" altLang="zh-CN" sz="1800" kern="100" dirty="0">
                <a:latin typeface="Times New Roman" panose="02020603050405020304" pitchFamily="18" charset="0"/>
                <a:ea typeface="PMingLiU" panose="02020500000000000000" pitchFamily="18" charset="-120"/>
              </a:rPr>
              <a:t> Posters, 2016.</a:t>
            </a:r>
          </a:p>
        </p:txBody>
      </p:sp>
    </p:spTree>
    <p:extLst>
      <p:ext uri="{BB962C8B-B14F-4D97-AF65-F5344CB8AC3E}">
        <p14:creationId xmlns:p14="http://schemas.microsoft.com/office/powerpoint/2010/main" val="7674147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2698175"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3" name="内容占位符 2">
            <a:extLst>
              <a:ext uri="{FF2B5EF4-FFF2-40B4-BE49-F238E27FC236}">
                <a16:creationId xmlns:a16="http://schemas.microsoft.com/office/drawing/2014/main" id="{B7BB7CBB-5D10-4D4C-85D8-DCB2C21C183C}"/>
              </a:ext>
            </a:extLst>
          </p:cNvPr>
          <p:cNvSpPr>
            <a:spLocks noGrp="1"/>
          </p:cNvSpPr>
          <p:nvPr>
            <p:ph idx="1"/>
          </p:nvPr>
        </p:nvSpPr>
        <p:spPr>
          <a:xfrm>
            <a:off x="866969" y="1670179"/>
            <a:ext cx="10458061" cy="4665404"/>
          </a:xfrm>
        </p:spPr>
        <p:txBody>
          <a:bodyPr>
            <a:normAutofit fontScale="55000" lnSpcReduction="20000"/>
          </a:bodyPr>
          <a:lstStyle/>
          <a:p>
            <a:pPr marL="0" indent="0">
              <a:buNone/>
            </a:pPr>
            <a:r>
              <a:rPr lang="en-US" altLang="zh-CN" sz="3300" b="1" dirty="0"/>
              <a:t>Feature</a:t>
            </a:r>
            <a:r>
              <a:rPr lang="zh-CN" altLang="en-US" sz="3300" b="1" dirty="0"/>
              <a:t>类</a:t>
            </a:r>
            <a:endParaRPr lang="en-US" altLang="zh-CN" sz="3300" b="1" dirty="0"/>
          </a:p>
          <a:p>
            <a:pPr marL="514350" indent="-514350">
              <a:buFont typeface="+mj-lt"/>
              <a:buAutoNum type="arabicPeriod"/>
            </a:pPr>
            <a:r>
              <a:rPr lang="en-US" altLang="zh-CN" sz="2800" dirty="0" err="1"/>
              <a:t>Rendle</a:t>
            </a:r>
            <a:r>
              <a:rPr lang="en-US" altLang="zh-CN" sz="2800" dirty="0"/>
              <a:t>, Steffen. “Factorization Machines.” 2010 IEEE International Conference on Data Mining, 2010, pp. 995–1000.</a:t>
            </a:r>
          </a:p>
          <a:p>
            <a:pPr marL="514350" indent="-514350">
              <a:buFont typeface="+mj-lt"/>
              <a:buAutoNum type="arabicPeriod"/>
            </a:pPr>
            <a:r>
              <a:rPr lang="en-US" altLang="zh-CN" sz="2800" dirty="0"/>
              <a:t>Guo, H. , et al. "</a:t>
            </a:r>
            <a:r>
              <a:rPr lang="en-US" altLang="zh-CN" sz="2800" dirty="0" err="1"/>
              <a:t>DeepFM</a:t>
            </a:r>
            <a:r>
              <a:rPr lang="en-US" altLang="zh-CN" sz="2800" dirty="0"/>
              <a:t>: An End-to-End Wide &amp; Deep Learning Framework for CTR Prediction." (2018).</a:t>
            </a:r>
            <a:endParaRPr lang="en-US" altLang="zh-CN" dirty="0"/>
          </a:p>
          <a:p>
            <a:pPr marL="514350" indent="-514350">
              <a:buFont typeface="+mj-lt"/>
              <a:buAutoNum type="arabicPeriod"/>
            </a:pPr>
            <a:r>
              <a:rPr lang="en-US" altLang="zh-CN" dirty="0"/>
              <a:t> Liu, Bin, et al. “</a:t>
            </a:r>
            <a:r>
              <a:rPr lang="en-US" altLang="zh-CN" dirty="0" err="1"/>
              <a:t>AutoFIS</a:t>
            </a:r>
            <a:r>
              <a:rPr lang="en-US" altLang="zh-CN" dirty="0"/>
              <a:t>: Automatic Feature Interaction Selection in Factorization Models for Click-Through Rate Prediction.” Proceedings of the 26th ACM SIGKDD International Conference on Knowledge Discovery &amp;amp; Data Mining, 2020, pp. 2636–2645.</a:t>
            </a:r>
          </a:p>
          <a:p>
            <a:pPr marL="0" indent="0">
              <a:buNone/>
            </a:pPr>
            <a:r>
              <a:rPr lang="zh-CN" altLang="en-US" sz="3300" b="1" dirty="0"/>
              <a:t>时序信息类</a:t>
            </a:r>
            <a:endParaRPr lang="en-US" altLang="zh-CN" sz="3300" b="1" dirty="0"/>
          </a:p>
          <a:p>
            <a:pPr marL="514350" lvl="0" indent="-514350" algn="just">
              <a:buFont typeface="+mj-lt"/>
              <a:buAutoNum type="arabicPeriod"/>
            </a:pPr>
            <a:r>
              <a:rPr lang="en-US" altLang="zh-CN" sz="2800" dirty="0"/>
              <a:t>Vaswani, Ashish, et al. “Attention Is All You Need.” Proceedings of the 31st International Conference on Neural Information Processing Systems, vol. 30, 2017, pp. 5998–6008.</a:t>
            </a:r>
          </a:p>
          <a:p>
            <a:pPr marL="514350" lvl="0" indent="-514350" algn="just">
              <a:buFont typeface="+mj-lt"/>
              <a:buAutoNum type="arabicPeriod"/>
            </a:pPr>
            <a:r>
              <a:rPr lang="en-US" altLang="zh-CN" sz="2800" kern="100" dirty="0">
                <a:effectLst/>
                <a:latin typeface="Times New Roman" panose="02020603050405020304" pitchFamily="18" charset="0"/>
                <a:ea typeface="PMingLiU" panose="02020500000000000000" pitchFamily="18" charset="-120"/>
              </a:rPr>
              <a:t>Y. Liu, K. Ge, X. Zhang L. Lin, Real-Time Attention Based Look-alike Models for Recommender Systems, </a:t>
            </a:r>
            <a:r>
              <a:rPr lang="en-US" altLang="zh-CN" sz="2800" kern="100" dirty="0">
                <a:effectLst/>
                <a:latin typeface="Times New Roman" panose="02020603050405020304" pitchFamily="18" charset="0"/>
                <a:ea typeface="PMingLiU" panose="02020500000000000000" pitchFamily="18" charset="-120"/>
                <a:hlinkClick r:id="rId4"/>
              </a:rPr>
              <a:t>https://arxiv.org/pdf/1906.05022</a:t>
            </a:r>
            <a:endParaRPr lang="en-US" altLang="zh-CN" kern="100" dirty="0">
              <a:latin typeface="Times New Roman" panose="02020603050405020304" pitchFamily="18" charset="0"/>
              <a:ea typeface="PMingLiU" panose="02020500000000000000" pitchFamily="18" charset="-120"/>
            </a:endParaRPr>
          </a:p>
          <a:p>
            <a:pPr marL="514350" lvl="0" indent="-514350" algn="just">
              <a:buFont typeface="+mj-lt"/>
              <a:buAutoNum type="arabicPeriod"/>
            </a:pPr>
            <a:r>
              <a:rPr lang="en-US" altLang="zh-CN" sz="2800" kern="100" dirty="0" err="1">
                <a:effectLst/>
                <a:latin typeface="Times New Roman" panose="02020603050405020304" pitchFamily="18" charset="0"/>
                <a:ea typeface="PMingLiU" panose="02020500000000000000" pitchFamily="18" charset="-120"/>
              </a:rPr>
              <a:t>Qiwei</a:t>
            </a:r>
            <a:r>
              <a:rPr lang="en-US" altLang="zh-CN" sz="2800" kern="100" dirty="0">
                <a:effectLst/>
                <a:latin typeface="Times New Roman" panose="02020603050405020304" pitchFamily="18" charset="0"/>
                <a:ea typeface="PMingLiU" panose="02020500000000000000" pitchFamily="18" charset="-120"/>
              </a:rPr>
              <a:t> Chen et al, Behavior Sequence Transformer for E-commerce Recommendation In Alibaba, DLP-KDD’19:Proceedings of the 1st International Workshop on Deep Learning Practice for High-Dimensional Sparse Data, 2019.</a:t>
            </a:r>
            <a:endParaRPr lang="en-US" altLang="zh-CN" kern="100" dirty="0">
              <a:latin typeface="Times New Roman" panose="02020603050405020304" pitchFamily="18" charset="0"/>
              <a:ea typeface="PMingLiU" panose="02020500000000000000" pitchFamily="18" charset="-120"/>
            </a:endParaRPr>
          </a:p>
          <a:p>
            <a:pPr marL="514350" lvl="0" indent="-514350" algn="just">
              <a:buFont typeface="+mj-lt"/>
              <a:buAutoNum type="arabicPeriod"/>
            </a:pPr>
            <a:r>
              <a:rPr lang="en-US" altLang="zh-CN" dirty="0">
                <a:hlinkClick r:id="rId5"/>
              </a:rPr>
              <a:t>3W</a:t>
            </a:r>
            <a:r>
              <a:rPr lang="zh-CN" altLang="en-US" dirty="0">
                <a:hlinkClick r:id="rId5"/>
              </a:rPr>
              <a:t>字长文带你轻松入门视觉</a:t>
            </a:r>
            <a:r>
              <a:rPr lang="en-US" altLang="zh-CN" dirty="0">
                <a:hlinkClick r:id="rId5"/>
              </a:rPr>
              <a:t>transformer - </a:t>
            </a:r>
            <a:r>
              <a:rPr lang="zh-CN" altLang="en-US" dirty="0">
                <a:hlinkClick r:id="rId5"/>
              </a:rPr>
              <a:t>知乎 </a:t>
            </a:r>
            <a:r>
              <a:rPr lang="en-US" altLang="zh-CN" dirty="0">
                <a:hlinkClick r:id="rId5"/>
              </a:rPr>
              <a:t>(zhihu.com)</a:t>
            </a:r>
            <a:r>
              <a:rPr lang="en-US" altLang="zh-CN" dirty="0"/>
              <a:t>  (seq-2-seq, attention, </a:t>
            </a:r>
            <a:r>
              <a:rPr lang="en-US" altLang="zh-CN" dirty="0" err="1"/>
              <a:t>tranfromer</a:t>
            </a:r>
            <a:r>
              <a:rPr lang="en-US" altLang="zh-CN" dirty="0"/>
              <a:t>)</a:t>
            </a:r>
          </a:p>
          <a:p>
            <a:pPr marL="514350" lvl="0" indent="-514350" algn="just">
              <a:buFont typeface="+mj-lt"/>
              <a:buAutoNum type="arabicPeriod"/>
            </a:pPr>
            <a:r>
              <a:rPr lang="en-US" altLang="zh-CN" sz="2800" kern="100" dirty="0" err="1">
                <a:effectLst/>
                <a:latin typeface="Times New Roman" panose="02020603050405020304" pitchFamily="18" charset="0"/>
                <a:ea typeface="PMingLiU" panose="02020500000000000000" pitchFamily="18" charset="-120"/>
              </a:rPr>
              <a:t>Guorui</a:t>
            </a:r>
            <a:r>
              <a:rPr lang="en-US" altLang="zh-CN" sz="2800" kern="100" dirty="0">
                <a:effectLst/>
                <a:latin typeface="Times New Roman" panose="02020603050405020304" pitchFamily="18" charset="0"/>
                <a:ea typeface="PMingLiU" panose="02020500000000000000" pitchFamily="18" charset="-120"/>
              </a:rPr>
              <a:t> Zou et al, Deep Interest Evolution Network for Click-Through Rate Prediction, AAAI-19</a:t>
            </a:r>
            <a:endParaRPr lang="en-US" altLang="zh-CN" dirty="0"/>
          </a:p>
          <a:p>
            <a:pPr marL="514350" lvl="0" indent="-514350" algn="just">
              <a:buFont typeface="+mj-lt"/>
              <a:buAutoNum type="arabicPeriod"/>
            </a:pPr>
            <a:r>
              <a:rPr lang="en-US" altLang="zh-CN" sz="2800" kern="100" dirty="0">
                <a:effectLst/>
                <a:latin typeface="Times New Roman" panose="02020603050405020304" pitchFamily="18" charset="0"/>
                <a:ea typeface="PMingLiU" panose="02020500000000000000" pitchFamily="18" charset="-120"/>
              </a:rPr>
              <a:t>W. Zhu, D. Tao, </a:t>
            </a:r>
            <a:r>
              <a:rPr lang="en-US" altLang="zh-CN" sz="2800" kern="100" dirty="0" err="1">
                <a:effectLst/>
                <a:latin typeface="Times New Roman" panose="02020603050405020304" pitchFamily="18" charset="0"/>
                <a:ea typeface="PMingLiU" panose="02020500000000000000" pitchFamily="18" charset="-120"/>
              </a:rPr>
              <a:t>X.Cheng</a:t>
            </a:r>
            <a:r>
              <a:rPr lang="en-US" altLang="zh-CN" sz="2800" kern="100" dirty="0">
                <a:effectLst/>
                <a:latin typeface="Times New Roman" panose="02020603050405020304" pitchFamily="18" charset="0"/>
                <a:ea typeface="PMingLiU" panose="02020500000000000000" pitchFamily="18" charset="-120"/>
              </a:rPr>
              <a:t>,  Multi-</a:t>
            </a:r>
            <a:r>
              <a:rPr lang="en-US" altLang="zh-CN" sz="2800" kern="100" dirty="0" err="1">
                <a:effectLst/>
                <a:latin typeface="Times New Roman" panose="02020603050405020304" pitchFamily="18" charset="0"/>
                <a:ea typeface="PMingLiU" panose="02020500000000000000" pitchFamily="18" charset="-120"/>
              </a:rPr>
              <a:t>intereste</a:t>
            </a:r>
            <a:r>
              <a:rPr lang="en-US" altLang="zh-CN" sz="2800" kern="100" dirty="0">
                <a:effectLst/>
                <a:latin typeface="Times New Roman" panose="02020603050405020304" pitchFamily="18" charset="0"/>
                <a:ea typeface="PMingLiU" panose="02020500000000000000" pitchFamily="18" charset="-120"/>
              </a:rPr>
              <a:t> Network with Dynamic Routing for Recommendation At </a:t>
            </a:r>
            <a:r>
              <a:rPr lang="en-US" altLang="zh-CN" sz="2800" kern="100" dirty="0" err="1">
                <a:effectLst/>
                <a:latin typeface="Times New Roman" panose="02020603050405020304" pitchFamily="18" charset="0"/>
                <a:ea typeface="PMingLiU" panose="02020500000000000000" pitchFamily="18" charset="-120"/>
              </a:rPr>
              <a:t>Tmall,CIKM</a:t>
            </a:r>
            <a:r>
              <a:rPr lang="en-US" altLang="zh-CN" sz="2800" kern="100" dirty="0">
                <a:effectLst/>
                <a:latin typeface="Times New Roman" panose="02020603050405020304" pitchFamily="18" charset="0"/>
                <a:ea typeface="PMingLiU" panose="02020500000000000000" pitchFamily="18" charset="-120"/>
              </a:rPr>
              <a:t> '19: The 28th ACM International Conference on Information and Knowledge Management, 2019</a:t>
            </a:r>
            <a:endParaRPr lang="zh-CN" altLang="zh-CN" sz="2800" kern="100" dirty="0">
              <a:effectLst/>
              <a:latin typeface="Times New Roman" panose="02020603050405020304" pitchFamily="18" charset="0"/>
              <a:ea typeface="PMingLiU" panose="02020500000000000000" pitchFamily="18" charset="-120"/>
            </a:endParaRPr>
          </a:p>
        </p:txBody>
      </p:sp>
    </p:spTree>
    <p:extLst>
      <p:ext uri="{BB962C8B-B14F-4D97-AF65-F5344CB8AC3E}">
        <p14:creationId xmlns:p14="http://schemas.microsoft.com/office/powerpoint/2010/main" val="14719856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2698175"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7" name="内容占位符 2">
            <a:extLst>
              <a:ext uri="{FF2B5EF4-FFF2-40B4-BE49-F238E27FC236}">
                <a16:creationId xmlns:a16="http://schemas.microsoft.com/office/drawing/2014/main" id="{E108A34C-DD47-417A-B26D-8C781F33BE69}"/>
              </a:ext>
            </a:extLst>
          </p:cNvPr>
          <p:cNvSpPr>
            <a:spLocks noGrp="1"/>
          </p:cNvSpPr>
          <p:nvPr>
            <p:ph idx="1"/>
          </p:nvPr>
        </p:nvSpPr>
        <p:spPr>
          <a:xfrm>
            <a:off x="838200" y="1760311"/>
            <a:ext cx="10515600" cy="4351338"/>
          </a:xfrm>
        </p:spPr>
        <p:txBody>
          <a:bodyPr>
            <a:normAutofit fontScale="85000" lnSpcReduction="20000"/>
          </a:bodyPr>
          <a:lstStyle/>
          <a:p>
            <a:pPr marL="0" lvl="0" indent="0" algn="just">
              <a:buNone/>
            </a:pPr>
            <a:r>
              <a:rPr lang="en-US" altLang="zh-CN" sz="2100" b="1" kern="100" dirty="0">
                <a:effectLst/>
                <a:latin typeface="Times New Roman" panose="02020603050405020304" pitchFamily="18" charset="0"/>
                <a:ea typeface="PMingLiU" panose="02020500000000000000" pitchFamily="18" charset="-120"/>
              </a:rPr>
              <a:t>Multi-objective</a:t>
            </a:r>
          </a:p>
          <a:p>
            <a:pPr marL="514350" indent="-514350">
              <a:lnSpc>
                <a:spcPct val="110000"/>
              </a:lnSpc>
              <a:buFont typeface="+mj-lt"/>
              <a:buAutoNum type="arabicPeriod"/>
            </a:pPr>
            <a:r>
              <a:rPr lang="zh-CN" altLang="en-US" sz="1900" kern="100" dirty="0">
                <a:latin typeface="Times New Roman" panose="02020603050405020304" pitchFamily="18" charset="0"/>
                <a:ea typeface="PMingLiU" panose="02020500000000000000" pitchFamily="18" charset="-120"/>
              </a:rPr>
              <a:t>Ma, X. ,  Zhao, L. ,  Huang, G. ,  Wang, Z. ,  Hu, Z. , &amp;  Zhu, X. , et al. (2018). Entire Space Multi-Task Model: An Effective Approach for Estimating Post-Click Conversion Rate. ACM. ACM.</a:t>
            </a:r>
          </a:p>
          <a:p>
            <a:pPr marL="514350" indent="-514350">
              <a:lnSpc>
                <a:spcPct val="110000"/>
              </a:lnSpc>
              <a:buFont typeface="+mj-lt"/>
              <a:buAutoNum type="arabicPeriod"/>
            </a:pPr>
            <a:r>
              <a:rPr lang="zh-CN" altLang="en-US" sz="1900" kern="100" dirty="0">
                <a:latin typeface="Times New Roman" panose="02020603050405020304" pitchFamily="18" charset="0"/>
                <a:ea typeface="PMingLiU" panose="02020500000000000000" pitchFamily="18" charset="-120"/>
              </a:rPr>
              <a:t>Ma, J. ,  Zhe, Z. ,  Yi, X. ,  Chen, J. ,  Hong, L. , &amp;  Chi, E. H. . (2018). Modeling Task Relationships in Multi-task Learning with Multi-gate Mixture-of-Experts. ACM.</a:t>
            </a:r>
          </a:p>
          <a:p>
            <a:pPr marL="514350" indent="-514350">
              <a:lnSpc>
                <a:spcPct val="110000"/>
              </a:lnSpc>
              <a:buFont typeface="+mj-lt"/>
              <a:buAutoNum type="arabicPeriod"/>
            </a:pPr>
            <a:r>
              <a:rPr lang="en-US" altLang="zh-CN" sz="1900" kern="100" dirty="0">
                <a:latin typeface="Times New Roman" panose="02020603050405020304" pitchFamily="18" charset="0"/>
                <a:ea typeface="PMingLiU" panose="02020500000000000000" pitchFamily="18" charset="-120"/>
              </a:rPr>
              <a:t>Ruder, Sebastian. “An Overview of Multi-Task Learning in Deep Neural Networks.” </a:t>
            </a:r>
            <a:r>
              <a:rPr lang="en-US" altLang="zh-CN" sz="1900" kern="100" dirty="0" err="1">
                <a:latin typeface="Times New Roman" panose="02020603050405020304" pitchFamily="18" charset="0"/>
                <a:ea typeface="PMingLiU" panose="02020500000000000000" pitchFamily="18" charset="-120"/>
              </a:rPr>
              <a:t>ArXiv</a:t>
            </a:r>
            <a:r>
              <a:rPr lang="en-US" altLang="zh-CN" sz="1900" kern="100" dirty="0">
                <a:latin typeface="Times New Roman" panose="02020603050405020304" pitchFamily="18" charset="0"/>
                <a:ea typeface="PMingLiU" panose="02020500000000000000" pitchFamily="18" charset="-120"/>
              </a:rPr>
              <a:t> Preprint ArXiv:1706.05098, 2017.</a:t>
            </a:r>
          </a:p>
          <a:p>
            <a:pPr marL="514350" indent="-514350">
              <a:lnSpc>
                <a:spcPct val="110000"/>
              </a:lnSpc>
              <a:buFont typeface="+mj-lt"/>
              <a:buAutoNum type="arabicPeriod"/>
            </a:pPr>
            <a:r>
              <a:rPr lang="en-US" altLang="zh-CN" sz="1900" kern="100" dirty="0">
                <a:latin typeface="Times New Roman" panose="02020603050405020304" pitchFamily="18" charset="0"/>
                <a:ea typeface="PMingLiU" panose="02020500000000000000" pitchFamily="18" charset="-120"/>
              </a:rPr>
              <a:t>Lin,X.,Chen,H.,Pei,C.,Sun,F.,Xiao,X.,Sun,H.,Zhang,Y.,Ou,W.,andJiang,P.(2019b).A pareto-efficient algorithm for multiple objective optimization in e-commerce recommendation. In Proceedings of the 13th ACM Conference on Recommender Systems, RecSys’19, pages20–28.</a:t>
            </a:r>
            <a:endParaRPr lang="zh-CN" altLang="zh-CN" sz="1900" kern="100" dirty="0">
              <a:latin typeface="Times New Roman" panose="02020603050405020304" pitchFamily="18" charset="0"/>
              <a:ea typeface="PMingLiU" panose="02020500000000000000" pitchFamily="18" charset="-120"/>
            </a:endParaRPr>
          </a:p>
          <a:p>
            <a:pPr marL="514350" indent="-514350">
              <a:lnSpc>
                <a:spcPct val="110000"/>
              </a:lnSpc>
              <a:buFont typeface="+mj-lt"/>
              <a:buAutoNum type="arabicPeriod"/>
            </a:pPr>
            <a:r>
              <a:rPr lang="en-US" altLang="zh-CN" sz="1900" kern="100" dirty="0" err="1">
                <a:latin typeface="Times New Roman" panose="02020603050405020304" pitchFamily="18" charset="0"/>
                <a:ea typeface="PMingLiU" panose="02020500000000000000" pitchFamily="18" charset="-120"/>
              </a:rPr>
              <a:t>Milojkovic</a:t>
            </a:r>
            <a:r>
              <a:rPr lang="en-US" altLang="zh-CN" sz="1900" kern="100" dirty="0">
                <a:latin typeface="Times New Roman" panose="02020603050405020304" pitchFamily="18" charset="0"/>
                <a:ea typeface="PMingLiU" panose="02020500000000000000" pitchFamily="18" charset="-120"/>
              </a:rPr>
              <a:t>, Nikola, et al. “Multi-Gradient Descent for Multi-Objective Recommender Systems.” </a:t>
            </a:r>
            <a:r>
              <a:rPr lang="en-US" altLang="zh-CN" sz="1900" kern="100" dirty="0" err="1">
                <a:latin typeface="Times New Roman" panose="02020603050405020304" pitchFamily="18" charset="0"/>
                <a:ea typeface="PMingLiU" panose="02020500000000000000" pitchFamily="18" charset="-120"/>
              </a:rPr>
              <a:t>ArXiv</a:t>
            </a:r>
            <a:r>
              <a:rPr lang="en-US" altLang="zh-CN" sz="1900" kern="100" dirty="0">
                <a:latin typeface="Times New Roman" panose="02020603050405020304" pitchFamily="18" charset="0"/>
                <a:ea typeface="PMingLiU" panose="02020500000000000000" pitchFamily="18" charset="-120"/>
              </a:rPr>
              <a:t>: Information Retrieval, 2020.</a:t>
            </a:r>
          </a:p>
          <a:p>
            <a:pPr marL="0" indent="0">
              <a:lnSpc>
                <a:spcPct val="110000"/>
              </a:lnSpc>
              <a:buNone/>
            </a:pPr>
            <a:r>
              <a:rPr lang="zh-CN" altLang="en-US" sz="2100" b="1" dirty="0"/>
              <a:t>应用类</a:t>
            </a:r>
            <a:endParaRPr lang="en-US" altLang="zh-CN" sz="2100" b="1" dirty="0"/>
          </a:p>
          <a:p>
            <a:pPr marL="342900" indent="-342900">
              <a:lnSpc>
                <a:spcPct val="110000"/>
              </a:lnSpc>
              <a:buFont typeface="+mj-lt"/>
              <a:buAutoNum type="arabicPeriod"/>
            </a:pPr>
            <a:r>
              <a:rPr lang="en-US" altLang="zh-CN" sz="1800" kern="100" dirty="0">
                <a:effectLst/>
                <a:latin typeface="Times New Roman" panose="02020603050405020304" pitchFamily="18" charset="0"/>
                <a:ea typeface="PMingLiU" panose="02020500000000000000" pitchFamily="18" charset="-120"/>
              </a:rPr>
              <a:t>W. Zhu, D. Tao, </a:t>
            </a:r>
            <a:r>
              <a:rPr lang="en-US" altLang="zh-CN" sz="1800" kern="100" dirty="0" err="1">
                <a:effectLst/>
                <a:latin typeface="Times New Roman" panose="02020603050405020304" pitchFamily="18" charset="0"/>
                <a:ea typeface="PMingLiU" panose="02020500000000000000" pitchFamily="18" charset="-120"/>
              </a:rPr>
              <a:t>X.Cheng</a:t>
            </a:r>
            <a:r>
              <a:rPr lang="en-US" altLang="zh-CN" sz="1800" kern="100" dirty="0">
                <a:effectLst/>
                <a:latin typeface="Times New Roman" panose="02020603050405020304" pitchFamily="18" charset="0"/>
                <a:ea typeface="PMingLiU" panose="02020500000000000000" pitchFamily="18" charset="-120"/>
              </a:rPr>
              <a:t>,  Multi-</a:t>
            </a:r>
            <a:r>
              <a:rPr lang="en-US" altLang="zh-CN" sz="1800" kern="100" dirty="0" err="1">
                <a:effectLst/>
                <a:latin typeface="Times New Roman" panose="02020603050405020304" pitchFamily="18" charset="0"/>
                <a:ea typeface="PMingLiU" panose="02020500000000000000" pitchFamily="18" charset="-120"/>
              </a:rPr>
              <a:t>intereste</a:t>
            </a:r>
            <a:r>
              <a:rPr lang="en-US" altLang="zh-CN" sz="1800" kern="100" dirty="0">
                <a:effectLst/>
                <a:latin typeface="Times New Roman" panose="02020603050405020304" pitchFamily="18" charset="0"/>
                <a:ea typeface="PMingLiU" panose="02020500000000000000" pitchFamily="18" charset="-120"/>
              </a:rPr>
              <a:t> Network with Dynamic Routing for Recommendation At </a:t>
            </a:r>
            <a:r>
              <a:rPr lang="en-US" altLang="zh-CN" sz="1800" kern="100" dirty="0" err="1">
                <a:effectLst/>
                <a:latin typeface="Times New Roman" panose="02020603050405020304" pitchFamily="18" charset="0"/>
                <a:ea typeface="PMingLiU" panose="02020500000000000000" pitchFamily="18" charset="-120"/>
              </a:rPr>
              <a:t>Tmall,CIKM</a:t>
            </a:r>
            <a:r>
              <a:rPr lang="en-US" altLang="zh-CN" sz="1800" kern="100" dirty="0">
                <a:effectLst/>
                <a:latin typeface="Times New Roman" panose="02020603050405020304" pitchFamily="18" charset="0"/>
                <a:ea typeface="PMingLiU" panose="02020500000000000000" pitchFamily="18" charset="-120"/>
              </a:rPr>
              <a:t> '19: The 28th ACM International Conference on Information and Knowledge Management, 2019</a:t>
            </a:r>
            <a:endParaRPr lang="en-US" altLang="zh-CN" sz="1900" kern="100" dirty="0">
              <a:latin typeface="Times New Roman" panose="02020603050405020304" pitchFamily="18" charset="0"/>
              <a:ea typeface="PMingLiU" panose="02020500000000000000" pitchFamily="18" charset="-120"/>
            </a:endParaRPr>
          </a:p>
          <a:p>
            <a:pPr marL="0" indent="0">
              <a:lnSpc>
                <a:spcPct val="110000"/>
              </a:lnSpc>
              <a:buNone/>
            </a:pPr>
            <a:endParaRPr lang="zh-CN" altLang="zh-CN" sz="1900" kern="100" dirty="0">
              <a:latin typeface="Times New Roman" panose="02020603050405020304" pitchFamily="18" charset="0"/>
              <a:ea typeface="PMingLiU" panose="02020500000000000000" pitchFamily="18" charset="-120"/>
            </a:endParaRPr>
          </a:p>
          <a:p>
            <a:pPr marL="0" lvl="0" indent="0" algn="just">
              <a:buNone/>
            </a:pPr>
            <a:endParaRPr lang="zh-CN" altLang="zh-CN" sz="2800" kern="100" dirty="0">
              <a:effectLst/>
              <a:latin typeface="Times New Roman" panose="02020603050405020304" pitchFamily="18" charset="0"/>
              <a:ea typeface="PMingLiU" panose="02020500000000000000" pitchFamily="18" charset="-120"/>
            </a:endParaRPr>
          </a:p>
        </p:txBody>
      </p:sp>
    </p:spTree>
    <p:extLst>
      <p:ext uri="{BB962C8B-B14F-4D97-AF65-F5344CB8AC3E}">
        <p14:creationId xmlns:p14="http://schemas.microsoft.com/office/powerpoint/2010/main" val="2778506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353315" y="1942924"/>
            <a:ext cx="495771" cy="2594546"/>
          </a:xfrm>
          <a:prstGeom prst="rect">
            <a:avLst/>
          </a:prstGeom>
          <a:solidFill>
            <a:srgbClr val="AED9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文本框 3"/>
          <p:cNvSpPr txBox="1"/>
          <p:nvPr/>
        </p:nvSpPr>
        <p:spPr>
          <a:xfrm>
            <a:off x="6320288" y="1616736"/>
            <a:ext cx="3733714" cy="830997"/>
          </a:xfrm>
          <a:prstGeom prst="rect">
            <a:avLst/>
          </a:prstGeom>
          <a:noFill/>
        </p:spPr>
        <p:txBody>
          <a:bodyPr wrap="none" rtlCol="0">
            <a:spAutoFit/>
          </a:bodyPr>
          <a:lstStyle/>
          <a:p>
            <a:r>
              <a:rPr lang="en-US" altLang="zh-CN" sz="4800" dirty="0">
                <a:solidFill>
                  <a:srgbClr val="409A89"/>
                </a:solidFill>
                <a:latin typeface="OPPOSans H" panose="00020600040101010101" pitchFamily="18" charset="-122"/>
                <a:ea typeface="OPPOSans H" panose="00020600040101010101" pitchFamily="18" charset="-122"/>
                <a:cs typeface="OPPOSans H" panose="00020600040101010101" pitchFamily="18" charset="-122"/>
              </a:rPr>
              <a:t>03  </a:t>
            </a:r>
            <a:r>
              <a:rPr lang="zh-CN" altLang="en-US" sz="4800" dirty="0">
                <a:solidFill>
                  <a:srgbClr val="409A89"/>
                </a:solidFill>
                <a:latin typeface="OPPOSans H" panose="00020600040101010101" pitchFamily="18" charset="-122"/>
                <a:ea typeface="OPPOSans H" panose="00020600040101010101" pitchFamily="18" charset="-122"/>
                <a:cs typeface="OPPOSans H" panose="00020600040101010101" pitchFamily="18" charset="-122"/>
              </a:rPr>
              <a:t>教师简介</a:t>
            </a:r>
          </a:p>
        </p:txBody>
      </p:sp>
      <p:pic>
        <p:nvPicPr>
          <p:cNvPr id="5" name="Picture 2" descr="C:\Users\ASUS\Desktop\bnu\QQ图片2020041415500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205888" y="5172279"/>
            <a:ext cx="3254112" cy="738664"/>
          </a:xfrm>
          <a:prstGeom prst="rect">
            <a:avLst/>
          </a:prstGeom>
        </p:spPr>
        <p:txBody>
          <a:bodyPr wrap="square">
            <a:spAutoFit/>
          </a:bodyPr>
          <a:lstStyle/>
          <a:p>
            <a:r>
              <a:rPr lang="en-US" altLang="zh-CN" sz="1050" spc="300" dirty="0">
                <a:solidFill>
                  <a:srgbClr val="409A89"/>
                </a:solidFill>
                <a:latin typeface="OPPOSans M" panose="00020600040101010101" pitchFamily="18" charset="-122"/>
                <a:ea typeface="OPPOSans M" panose="00020600040101010101" pitchFamily="18" charset="-122"/>
                <a:cs typeface="OPPOSans M" panose="00020600040101010101" pitchFamily="18" charset="-122"/>
              </a:rPr>
              <a:t>We can read of things that happened 5,000 years ago in the Near East, where people first learned to write. </a:t>
            </a:r>
            <a:endParaRPr lang="zh-CN" altLang="en-US" sz="1050" spc="300" dirty="0">
              <a:solidFill>
                <a:srgbClr val="409A89"/>
              </a:solidFill>
            </a:endParaRPr>
          </a:p>
        </p:txBody>
      </p:sp>
      <p:pic>
        <p:nvPicPr>
          <p:cNvPr id="3" name="图片 2" descr="山上的风景&#10;&#10;描述已自动生成"/>
          <p:cNvPicPr>
            <a:picLocks noChangeAspect="1"/>
          </p:cNvPicPr>
          <p:nvPr/>
        </p:nvPicPr>
        <p:blipFill rotWithShape="1">
          <a:blip r:embed="rId3" cstate="print">
            <a:extLst>
              <a:ext uri="{28A0092B-C50C-407E-A947-70E740481C1C}">
                <a14:useLocalDpi xmlns:a14="http://schemas.microsoft.com/office/drawing/2010/main" val="0"/>
              </a:ext>
            </a:extLst>
          </a:blip>
          <a:srcRect l="30577" t="23835" r="11154" b="10212"/>
          <a:stretch>
            <a:fillRect/>
          </a:stretch>
        </p:blipFill>
        <p:spPr>
          <a:xfrm>
            <a:off x="4533584" y="3229288"/>
            <a:ext cx="7104185" cy="26816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1620957"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教师简介</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7" name="内容占位符 2">
            <a:extLst>
              <a:ext uri="{FF2B5EF4-FFF2-40B4-BE49-F238E27FC236}">
                <a16:creationId xmlns:a16="http://schemas.microsoft.com/office/drawing/2014/main" id="{E108A34C-DD47-417A-B26D-8C781F33BE69}"/>
              </a:ext>
            </a:extLst>
          </p:cNvPr>
          <p:cNvSpPr>
            <a:spLocks noGrp="1"/>
          </p:cNvSpPr>
          <p:nvPr>
            <p:ph idx="1"/>
          </p:nvPr>
        </p:nvSpPr>
        <p:spPr>
          <a:xfrm>
            <a:off x="838200" y="1760311"/>
            <a:ext cx="10515600" cy="4351338"/>
          </a:xfrm>
        </p:spPr>
        <p:txBody>
          <a:bodyPr>
            <a:normAutofit lnSpcReduction="10000"/>
          </a:bodyPr>
          <a:lstStyle/>
          <a:p>
            <a:pPr marL="0" indent="0">
              <a:lnSpc>
                <a:spcPct val="110000"/>
              </a:lnSpc>
              <a:buNone/>
            </a:pPr>
            <a:r>
              <a:rPr lang="zh-CN" altLang="en-US" sz="4400" b="1" dirty="0">
                <a:latin typeface="宋体" panose="02010600030101010101" pitchFamily="2" charset="-122"/>
                <a:ea typeface="宋体" panose="02010600030101010101" pitchFamily="2" charset="-122"/>
              </a:rPr>
              <a:t>马静</a:t>
            </a:r>
            <a:br>
              <a:rPr lang="en-US" altLang="zh-CN" sz="4400" b="1" dirty="0">
                <a:latin typeface="宋体" panose="02010600030101010101" pitchFamily="2" charset="-122"/>
                <a:ea typeface="宋体" panose="02010600030101010101" pitchFamily="2" charset="-122"/>
              </a:rPr>
            </a:br>
            <a:br>
              <a:rPr lang="en-US" altLang="zh-CN" sz="2800" b="1" dirty="0">
                <a:latin typeface="宋体" panose="02010600030101010101" pitchFamily="2" charset="-122"/>
                <a:ea typeface="宋体" panose="02010600030101010101" pitchFamily="2" charset="-122"/>
              </a:rPr>
            </a:br>
            <a:r>
              <a:rPr lang="zh-CN" altLang="en-US" sz="2000" dirty="0">
                <a:latin typeface="宋体" panose="02010600030101010101" pitchFamily="2" charset="-122"/>
                <a:ea typeface="宋体" panose="02010600030101010101" pitchFamily="2" charset="-122"/>
              </a:rPr>
              <a:t>北京师范大学数学研究中心</a:t>
            </a:r>
            <a:r>
              <a:rPr lang="en-US" altLang="zh-CN" sz="2000" dirty="0">
                <a:latin typeface="宋体" panose="02010600030101010101" pitchFamily="2" charset="-122"/>
                <a:ea typeface="宋体" panose="02010600030101010101" pitchFamily="2" charset="-122"/>
              </a:rPr>
              <a:t>.</a:t>
            </a:r>
            <a:br>
              <a:rPr lang="en-US" altLang="zh-CN" sz="2000" dirty="0">
                <a:latin typeface="宋体" panose="02010600030101010101" pitchFamily="2" charset="-122"/>
                <a:ea typeface="宋体" panose="02010600030101010101" pitchFamily="2" charset="-122"/>
              </a:rPr>
            </a:br>
            <a:br>
              <a:rPr lang="en-US" altLang="zh-CN" sz="2000" dirty="0">
                <a:latin typeface="宋体" panose="02010600030101010101" pitchFamily="2" charset="-122"/>
                <a:ea typeface="宋体" panose="02010600030101010101" pitchFamily="2" charset="-122"/>
              </a:rPr>
            </a:br>
            <a:r>
              <a:rPr lang="zh-CN" altLang="en-US" sz="2000" dirty="0">
                <a:latin typeface="宋体" panose="02010600030101010101" pitchFamily="2" charset="-122"/>
                <a:ea typeface="宋体" panose="02010600030101010101" pitchFamily="2" charset="-122"/>
              </a:rPr>
              <a:t>本科应用数学学士学位，计算机科学与技术博士学位</a:t>
            </a:r>
            <a:r>
              <a:rPr lang="en-US" altLang="zh-CN" sz="2000" dirty="0">
                <a:latin typeface="宋体" panose="02010600030101010101" pitchFamily="2" charset="-122"/>
                <a:ea typeface="宋体" panose="02010600030101010101" pitchFamily="2" charset="-122"/>
              </a:rPr>
              <a:t>.</a:t>
            </a:r>
          </a:p>
          <a:p>
            <a:pPr marL="0" indent="0">
              <a:lnSpc>
                <a:spcPct val="110000"/>
              </a:lnSpc>
              <a:buNone/>
            </a:pPr>
            <a:r>
              <a:rPr lang="zh-CN" altLang="en-US" sz="2000" dirty="0">
                <a:latin typeface="宋体" panose="02010600030101010101" pitchFamily="2" charset="-122"/>
                <a:ea typeface="宋体" panose="02010600030101010101" pitchFamily="2" charset="-122"/>
              </a:rPr>
              <a:t>西门子中国研究院</a:t>
            </a:r>
            <a:r>
              <a:rPr lang="en-US" altLang="zh-CN" sz="2000" dirty="0">
                <a:latin typeface="宋体" panose="02010600030101010101" pitchFamily="2" charset="-122"/>
                <a:ea typeface="宋体" panose="02010600030101010101" pitchFamily="2" charset="-122"/>
              </a:rPr>
              <a:t>Research Scientist</a:t>
            </a:r>
            <a:r>
              <a:rPr lang="zh-CN" altLang="en-US" sz="2000" dirty="0">
                <a:latin typeface="宋体" panose="02010600030101010101" pitchFamily="2" charset="-122"/>
                <a:ea typeface="宋体" panose="02010600030101010101" pitchFamily="2" charset="-122"/>
              </a:rPr>
              <a:t>，从事电量分析、预测、窃电用户抓取等研究</a:t>
            </a:r>
            <a:r>
              <a:rPr lang="en-US" altLang="zh-CN" sz="2000" dirty="0">
                <a:latin typeface="宋体" panose="02010600030101010101" pitchFamily="2" charset="-122"/>
                <a:ea typeface="宋体" panose="02010600030101010101" pitchFamily="2" charset="-122"/>
              </a:rPr>
              <a:t>.</a:t>
            </a:r>
          </a:p>
          <a:p>
            <a:pPr marL="0" indent="0">
              <a:lnSpc>
                <a:spcPct val="110000"/>
              </a:lnSpc>
              <a:buNone/>
            </a:pPr>
            <a:r>
              <a:rPr lang="zh-CN" altLang="en-US" sz="2000" dirty="0">
                <a:latin typeface="宋体" panose="02010600030101010101" pitchFamily="2" charset="-122"/>
                <a:ea typeface="宋体" panose="02010600030101010101" pitchFamily="2" charset="-122"/>
              </a:rPr>
              <a:t>阿里巴巴淘宝技术部，从事用户理解、个性化营销、智能广告投放以及直播推荐等业务，以技术</a:t>
            </a:r>
            <a:r>
              <a:rPr lang="en-US" altLang="zh-CN" sz="2000" dirty="0">
                <a:latin typeface="宋体" panose="02010600030101010101" pitchFamily="2" charset="-122"/>
                <a:ea typeface="宋体" panose="02010600030101010101" pitchFamily="2" charset="-122"/>
              </a:rPr>
              <a:t>PM</a:t>
            </a:r>
            <a:r>
              <a:rPr lang="zh-CN" altLang="en-US" sz="2000" dirty="0">
                <a:latin typeface="宋体" panose="02010600030101010101" pitchFamily="2" charset="-122"/>
                <a:ea typeface="宋体" panose="02010600030101010101" pitchFamily="2" charset="-122"/>
              </a:rPr>
              <a:t>身份共参与广告投放类</a:t>
            </a:r>
            <a:r>
              <a:rPr lang="en-US" altLang="zh-CN" sz="2000" dirty="0">
                <a:latin typeface="宋体" panose="02010600030101010101" pitchFamily="2" charset="-122"/>
                <a:ea typeface="宋体" panose="02010600030101010101" pitchFamily="2" charset="-122"/>
              </a:rPr>
              <a:t>2</a:t>
            </a:r>
            <a:r>
              <a:rPr lang="zh-CN" altLang="en-US" sz="2000" dirty="0">
                <a:latin typeface="宋体" panose="02010600030101010101" pitchFamily="2" charset="-122"/>
                <a:ea typeface="宋体" panose="02010600030101010101" pitchFamily="2" charset="-122"/>
              </a:rPr>
              <a:t>个业务，权益发放类</a:t>
            </a:r>
            <a:r>
              <a:rPr lang="en-US" altLang="zh-CN" sz="2000" dirty="0">
                <a:latin typeface="宋体" panose="02010600030101010101" pitchFamily="2" charset="-122"/>
                <a:ea typeface="宋体" panose="02010600030101010101" pitchFamily="2" charset="-122"/>
              </a:rPr>
              <a:t>2</a:t>
            </a:r>
            <a:r>
              <a:rPr lang="zh-CN" altLang="en-US" sz="2000" dirty="0">
                <a:latin typeface="宋体" panose="02010600030101010101" pitchFamily="2" charset="-122"/>
                <a:ea typeface="宋体" panose="02010600030101010101" pitchFamily="2" charset="-122"/>
              </a:rPr>
              <a:t>个业务，站内推荐投放类</a:t>
            </a:r>
            <a:r>
              <a:rPr lang="en-US" altLang="zh-CN" sz="2000" dirty="0">
                <a:latin typeface="宋体" panose="02010600030101010101" pitchFamily="2" charset="-122"/>
                <a:ea typeface="宋体" panose="02010600030101010101" pitchFamily="2" charset="-122"/>
              </a:rPr>
              <a:t>3</a:t>
            </a:r>
            <a:r>
              <a:rPr lang="zh-CN" altLang="en-US" sz="2000" dirty="0">
                <a:latin typeface="宋体" panose="02010600030101010101" pitchFamily="2" charset="-122"/>
                <a:ea typeface="宋体" panose="02010600030101010101" pitchFamily="2" charset="-122"/>
              </a:rPr>
              <a:t>个项目</a:t>
            </a:r>
            <a:r>
              <a:rPr lang="en-US" altLang="zh-CN" sz="2000" dirty="0">
                <a:latin typeface="宋体" panose="02010600030101010101" pitchFamily="2" charset="-122"/>
                <a:ea typeface="宋体" panose="02010600030101010101" pitchFamily="2" charset="-122"/>
              </a:rPr>
              <a:t>.</a:t>
            </a:r>
            <a:br>
              <a:rPr lang="en-US" altLang="zh-CN" sz="2000" dirty="0">
                <a:latin typeface="宋体" panose="02010600030101010101" pitchFamily="2" charset="-122"/>
                <a:ea typeface="宋体" panose="02010600030101010101" pitchFamily="2" charset="-122"/>
              </a:rPr>
            </a:br>
            <a:br>
              <a:rPr lang="en-US" altLang="zh-CN" sz="2000" dirty="0">
                <a:latin typeface="宋体" panose="02010600030101010101" pitchFamily="2" charset="-122"/>
                <a:ea typeface="宋体" panose="02010600030101010101" pitchFamily="2" charset="-122"/>
              </a:rPr>
            </a:br>
            <a:r>
              <a:rPr lang="zh-CN" altLang="en-US" sz="2000" dirty="0">
                <a:latin typeface="宋体" panose="02010600030101010101" pitchFamily="2" charset="-122"/>
                <a:ea typeface="宋体" panose="02010600030101010101" pitchFamily="2" charset="-122"/>
              </a:rPr>
              <a:t>目前研究方向主要在多目标学习，推荐系统，可解释机器学习在推荐和医疗方向的应用。</a:t>
            </a:r>
            <a:endParaRPr lang="en-US" altLang="zh-CN" sz="2000" dirty="0">
              <a:latin typeface="宋体" panose="02010600030101010101" pitchFamily="2" charset="-122"/>
              <a:ea typeface="宋体" panose="02010600030101010101" pitchFamily="2" charset="-122"/>
            </a:endParaRPr>
          </a:p>
          <a:p>
            <a:pPr marL="0" indent="0">
              <a:lnSpc>
                <a:spcPct val="110000"/>
              </a:lnSpc>
              <a:buNone/>
            </a:pPr>
            <a:r>
              <a:rPr lang="zh-CN" altLang="en-US" sz="2000" dirty="0">
                <a:latin typeface="宋体" panose="02010600030101010101" pitchFamily="2" charset="-122"/>
                <a:ea typeface="宋体" panose="02010600030101010101" pitchFamily="2" charset="-122"/>
              </a:rPr>
              <a:t>推荐系统课件及资料：</a:t>
            </a:r>
            <a:r>
              <a:rPr lang="en-US" altLang="zh-CN" sz="2000" dirty="0" err="1">
                <a:latin typeface="宋体" panose="02010600030101010101" pitchFamily="2" charset="-122"/>
                <a:ea typeface="宋体" panose="02010600030101010101" pitchFamily="2" charset="-122"/>
              </a:rPr>
              <a:t>Github</a:t>
            </a:r>
            <a:r>
              <a:rPr lang="en-US" altLang="zh-CN" sz="2000" dirty="0">
                <a:latin typeface="宋体" panose="02010600030101010101" pitchFamily="2" charset="-122"/>
                <a:ea typeface="宋体" panose="02010600030101010101" pitchFamily="2" charset="-122"/>
              </a:rPr>
              <a:t>:</a:t>
            </a:r>
            <a:endParaRPr lang="zh-CN" altLang="en-US" sz="2400" dirty="0"/>
          </a:p>
          <a:p>
            <a:pPr marL="0" indent="0">
              <a:lnSpc>
                <a:spcPct val="110000"/>
              </a:lnSpc>
              <a:buNone/>
            </a:pPr>
            <a:endParaRPr lang="zh-CN" altLang="zh-CN" sz="1900" kern="100" dirty="0">
              <a:latin typeface="Times New Roman" panose="02020603050405020304" pitchFamily="18" charset="0"/>
              <a:ea typeface="PMingLiU" panose="02020500000000000000" pitchFamily="18" charset="-120"/>
            </a:endParaRPr>
          </a:p>
          <a:p>
            <a:pPr marL="0" lvl="0" indent="0" algn="just">
              <a:buNone/>
            </a:pPr>
            <a:endParaRPr lang="zh-CN" altLang="zh-CN" sz="2800" kern="100" dirty="0">
              <a:effectLst/>
              <a:latin typeface="Times New Roman" panose="02020603050405020304" pitchFamily="18" charset="0"/>
              <a:ea typeface="PMingLiU" panose="02020500000000000000" pitchFamily="18" charset="-120"/>
            </a:endParaRPr>
          </a:p>
        </p:txBody>
      </p:sp>
    </p:spTree>
    <p:extLst>
      <p:ext uri="{BB962C8B-B14F-4D97-AF65-F5344CB8AC3E}">
        <p14:creationId xmlns:p14="http://schemas.microsoft.com/office/powerpoint/2010/main" val="1198252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5912" t="9453" r="20999"/>
          <a:stretch>
            <a:fillRect/>
          </a:stretch>
        </p:blipFill>
        <p:spPr>
          <a:xfrm>
            <a:off x="5656816" y="2620108"/>
            <a:ext cx="6175955" cy="3704491"/>
          </a:xfrm>
          <a:prstGeom prst="rect">
            <a:avLst/>
          </a:prstGeom>
        </p:spPr>
      </p:pic>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10" name="矩形 9"/>
          <p:cNvSpPr/>
          <p:nvPr/>
        </p:nvSpPr>
        <p:spPr>
          <a:xfrm>
            <a:off x="5728817" y="2620108"/>
            <a:ext cx="874206" cy="3704491"/>
          </a:xfrm>
          <a:prstGeom prst="rect">
            <a:avLst/>
          </a:prstGeom>
          <a:solidFill>
            <a:srgbClr val="2353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p:cNvSpPr txBox="1"/>
          <p:nvPr/>
        </p:nvSpPr>
        <p:spPr>
          <a:xfrm>
            <a:off x="359229" y="1730829"/>
            <a:ext cx="2954655" cy="1754326"/>
          </a:xfrm>
          <a:prstGeom prst="rect">
            <a:avLst/>
          </a:prstGeom>
          <a:noFill/>
        </p:spPr>
        <p:txBody>
          <a:bodyPr wrap="none" rtlCol="0">
            <a:spAutoFit/>
          </a:bodyPr>
          <a:lstStyle/>
          <a:p>
            <a:r>
              <a:rPr lang="en-US" altLang="zh-CN" sz="5400" dirty="0">
                <a:solidFill>
                  <a:srgbClr val="598A80"/>
                </a:solidFill>
                <a:latin typeface="OPPOSans H" panose="00020600040101010101" pitchFamily="18" charset="-122"/>
                <a:ea typeface="OPPOSans H" panose="00020600040101010101" pitchFamily="18" charset="-122"/>
                <a:cs typeface="OPPOSans H" panose="00020600040101010101" pitchFamily="18" charset="-122"/>
              </a:rPr>
              <a:t>04  </a:t>
            </a:r>
          </a:p>
          <a:p>
            <a:r>
              <a:rPr lang="zh-CN" altLang="en-US" sz="5400" dirty="0">
                <a:solidFill>
                  <a:srgbClr val="598A80"/>
                </a:solidFill>
                <a:latin typeface="OPPOSans H" panose="00020600040101010101" pitchFamily="18" charset="-122"/>
                <a:ea typeface="OPPOSans H" panose="00020600040101010101" pitchFamily="18" charset="-122"/>
                <a:cs typeface="OPPOSans H" panose="00020600040101010101" pitchFamily="18" charset="-122"/>
              </a:rPr>
              <a:t>学生简介</a:t>
            </a:r>
          </a:p>
        </p:txBody>
      </p:sp>
      <p:sp>
        <p:nvSpPr>
          <p:cNvPr id="11" name="矩形 10"/>
          <p:cNvSpPr/>
          <p:nvPr/>
        </p:nvSpPr>
        <p:spPr>
          <a:xfrm>
            <a:off x="484608" y="5747518"/>
            <a:ext cx="4886358" cy="577081"/>
          </a:xfrm>
          <a:prstGeom prst="rect">
            <a:avLst/>
          </a:prstGeom>
        </p:spPr>
        <p:txBody>
          <a:bodyPr wrap="square">
            <a:spAutoFit/>
          </a:bodyPr>
          <a:lstStyle/>
          <a:p>
            <a:r>
              <a:rPr lang="en-US" altLang="zh-CN" sz="1050" spc="300" dirty="0">
                <a:solidFill>
                  <a:srgbClr val="598A80"/>
                </a:solidFill>
                <a:latin typeface="OPPOSans M" panose="00020600040101010101" pitchFamily="18" charset="-122"/>
                <a:ea typeface="OPPOSans M" panose="00020600040101010101" pitchFamily="18" charset="-122"/>
                <a:cs typeface="OPPOSans M" panose="00020600040101010101" pitchFamily="18" charset="-122"/>
              </a:rPr>
              <a:t>We can read of things that happened 5,000 years ago in the Near East, where people first learned to write. </a:t>
            </a:r>
            <a:endParaRPr lang="zh-CN" altLang="en-US" sz="1050" spc="300" dirty="0">
              <a:solidFill>
                <a:srgbClr val="598A80"/>
              </a:solidFill>
            </a:endParaRPr>
          </a:p>
        </p:txBody>
      </p:sp>
      <p:sp>
        <p:nvSpPr>
          <p:cNvPr id="12" name="矩形 11"/>
          <p:cNvSpPr/>
          <p:nvPr/>
        </p:nvSpPr>
        <p:spPr>
          <a:xfrm>
            <a:off x="10406743" y="1730829"/>
            <a:ext cx="1426028" cy="250371"/>
          </a:xfrm>
          <a:prstGeom prst="rect">
            <a:avLst/>
          </a:prstGeom>
          <a:solidFill>
            <a:srgbClr val="598A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24740192"/>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1620957"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本周作业</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7" name="内容占位符 2">
            <a:extLst>
              <a:ext uri="{FF2B5EF4-FFF2-40B4-BE49-F238E27FC236}">
                <a16:creationId xmlns:a16="http://schemas.microsoft.com/office/drawing/2014/main" id="{E108A34C-DD47-417A-B26D-8C781F33BE69}"/>
              </a:ext>
            </a:extLst>
          </p:cNvPr>
          <p:cNvSpPr>
            <a:spLocks noGrp="1"/>
          </p:cNvSpPr>
          <p:nvPr>
            <p:ph idx="1"/>
          </p:nvPr>
        </p:nvSpPr>
        <p:spPr>
          <a:xfrm>
            <a:off x="838200" y="1760311"/>
            <a:ext cx="10515600" cy="4351338"/>
          </a:xfrm>
        </p:spPr>
        <p:txBody>
          <a:bodyPr>
            <a:normAutofit/>
          </a:bodyPr>
          <a:lstStyle/>
          <a:p>
            <a:pPr marL="0" indent="0">
              <a:lnSpc>
                <a:spcPct val="110000"/>
              </a:lnSpc>
              <a:buNone/>
            </a:pPr>
            <a:r>
              <a:rPr lang="en-US" altLang="zh-CN" sz="1900" kern="100" dirty="0">
                <a:latin typeface="宋体" panose="02010600030101010101" pitchFamily="2" charset="-122"/>
                <a:ea typeface="宋体" panose="02010600030101010101" pitchFamily="2" charset="-122"/>
              </a:rPr>
              <a:t>1.</a:t>
            </a:r>
            <a:r>
              <a:rPr lang="zh-CN" altLang="en-US" sz="1900" kern="100" dirty="0">
                <a:latin typeface="宋体" panose="02010600030101010101" pitchFamily="2" charset="-122"/>
                <a:ea typeface="宋体" panose="02010600030101010101" pitchFamily="2" charset="-122"/>
              </a:rPr>
              <a:t>多刷淘宝 </a:t>
            </a:r>
            <a:r>
              <a:rPr lang="en-US" altLang="zh-CN" sz="1900" kern="100" dirty="0">
                <a:latin typeface="宋体" panose="02010600030101010101" pitchFamily="2" charset="-122"/>
                <a:ea typeface="宋体" panose="02010600030101010101" pitchFamily="2" charset="-122"/>
              </a:rPr>
              <a:t>VS </a:t>
            </a:r>
            <a:r>
              <a:rPr lang="zh-CN" altLang="en-US" sz="1900" kern="100" dirty="0">
                <a:latin typeface="宋体" panose="02010600030101010101" pitchFamily="2" charset="-122"/>
                <a:ea typeface="宋体" panose="02010600030101010101" pitchFamily="2" charset="-122"/>
              </a:rPr>
              <a:t>京东 </a:t>
            </a:r>
            <a:r>
              <a:rPr lang="en-US" altLang="zh-CN" sz="1900" kern="100" dirty="0">
                <a:latin typeface="宋体" panose="02010600030101010101" pitchFamily="2" charset="-122"/>
                <a:ea typeface="宋体" panose="02010600030101010101" pitchFamily="2" charset="-122"/>
              </a:rPr>
              <a:t>VS </a:t>
            </a:r>
            <a:r>
              <a:rPr lang="zh-CN" altLang="en-US" sz="1900" kern="100" dirty="0">
                <a:latin typeface="宋体" panose="02010600030101010101" pitchFamily="2" charset="-122"/>
                <a:ea typeface="宋体" panose="02010600030101010101" pitchFamily="2" charset="-122"/>
              </a:rPr>
              <a:t>得物，与系统交互兴趣，感受推荐力度。</a:t>
            </a:r>
            <a:endParaRPr lang="en-US" altLang="zh-CN" sz="1900" kern="100" dirty="0">
              <a:latin typeface="宋体" panose="02010600030101010101" pitchFamily="2" charset="-122"/>
              <a:ea typeface="宋体" panose="02010600030101010101" pitchFamily="2" charset="-122"/>
            </a:endParaRPr>
          </a:p>
          <a:p>
            <a:pPr marL="0" indent="0">
              <a:lnSpc>
                <a:spcPct val="110000"/>
              </a:lnSpc>
              <a:buNone/>
            </a:pPr>
            <a:r>
              <a:rPr lang="en-US" altLang="zh-CN" sz="1900" kern="100" dirty="0">
                <a:latin typeface="宋体" panose="02010600030101010101" pitchFamily="2" charset="-122"/>
                <a:ea typeface="宋体" panose="02010600030101010101" pitchFamily="2" charset="-122"/>
              </a:rPr>
              <a:t>2.</a:t>
            </a:r>
            <a:r>
              <a:rPr lang="zh-CN" altLang="en-US" sz="1900" kern="100" dirty="0">
                <a:latin typeface="宋体" panose="02010600030101010101" pitchFamily="2" charset="-122"/>
                <a:ea typeface="宋体" panose="02010600030101010101" pitchFamily="2" charset="-122"/>
              </a:rPr>
              <a:t>自由组队，依参考文献但不限于参考文献，选择和推荐系统相关的课题准备</a:t>
            </a:r>
            <a:r>
              <a:rPr lang="en-US" altLang="zh-CN" sz="1900" kern="100" dirty="0">
                <a:latin typeface="宋体" panose="02010600030101010101" pitchFamily="2" charset="-122"/>
                <a:ea typeface="宋体" panose="02010600030101010101" pitchFamily="2" charset="-122"/>
              </a:rPr>
              <a:t>Report,</a:t>
            </a:r>
            <a:r>
              <a:rPr lang="zh-CN" altLang="en-US" sz="1900" kern="100" dirty="0">
                <a:latin typeface="宋体" panose="02010600030101010101" pitchFamily="2" charset="-122"/>
                <a:ea typeface="宋体" panose="02010600030101010101" pitchFamily="2" charset="-122"/>
              </a:rPr>
              <a:t>给出队员名单和选题题目，方便教师排序。（</a:t>
            </a:r>
            <a:r>
              <a:rPr lang="en-US" altLang="zh-CN" sz="1900" kern="100" dirty="0">
                <a:latin typeface="宋体" panose="02010600030101010101" pitchFamily="2" charset="-122"/>
                <a:ea typeface="宋体" panose="02010600030101010101" pitchFamily="2" charset="-122"/>
              </a:rPr>
              <a:t>3</a:t>
            </a:r>
            <a:r>
              <a:rPr lang="zh-CN" altLang="en-US" sz="1900" kern="100" dirty="0">
                <a:latin typeface="宋体" panose="02010600030101010101" pitchFamily="2" charset="-122"/>
                <a:ea typeface="宋体" panose="02010600030101010101" pitchFamily="2" charset="-122"/>
              </a:rPr>
              <a:t>周内）</a:t>
            </a:r>
            <a:endParaRPr lang="en-US" altLang="zh-CN" sz="1900" kern="100" dirty="0">
              <a:latin typeface="宋体" panose="02010600030101010101" pitchFamily="2" charset="-122"/>
              <a:ea typeface="宋体" panose="02010600030101010101" pitchFamily="2" charset="-122"/>
            </a:endParaRPr>
          </a:p>
          <a:p>
            <a:pPr marL="0" indent="0">
              <a:lnSpc>
                <a:spcPct val="110000"/>
              </a:lnSpc>
              <a:buNone/>
            </a:pPr>
            <a:r>
              <a:rPr lang="en-US" altLang="zh-CN" sz="1900" kern="100" dirty="0">
                <a:latin typeface="宋体" panose="02010600030101010101" pitchFamily="2" charset="-122"/>
                <a:ea typeface="宋体" panose="02010600030101010101" pitchFamily="2" charset="-122"/>
              </a:rPr>
              <a:t>3.</a:t>
            </a:r>
            <a:r>
              <a:rPr lang="zh-CN" altLang="en-US" sz="1900" kern="100" dirty="0">
                <a:latin typeface="宋体" panose="02010600030101010101" pitchFamily="2" charset="-122"/>
                <a:ea typeface="宋体" panose="02010600030101010101" pitchFamily="2" charset="-122"/>
              </a:rPr>
              <a:t>依据兴趣选择继续学习或退课。</a:t>
            </a:r>
            <a:endParaRPr lang="zh-CN" altLang="zh-CN" sz="1900" kern="100" dirty="0">
              <a:latin typeface="宋体" panose="02010600030101010101" pitchFamily="2" charset="-122"/>
              <a:ea typeface="宋体" panose="02010600030101010101" pitchFamily="2" charset="-122"/>
            </a:endParaRPr>
          </a:p>
          <a:p>
            <a:pPr marL="0" lvl="0" indent="0" algn="just">
              <a:buNone/>
            </a:pPr>
            <a:endParaRPr lang="zh-CN" altLang="zh-CN" sz="2800" kern="100" dirty="0">
              <a:effectLst/>
              <a:latin typeface="Times New Roman" panose="02020603050405020304" pitchFamily="18" charset="0"/>
              <a:ea typeface="PMingLiU" panose="02020500000000000000" pitchFamily="18" charset="-120"/>
            </a:endParaRPr>
          </a:p>
        </p:txBody>
      </p:sp>
    </p:spTree>
    <p:extLst>
      <p:ext uri="{BB962C8B-B14F-4D97-AF65-F5344CB8AC3E}">
        <p14:creationId xmlns:p14="http://schemas.microsoft.com/office/powerpoint/2010/main" val="32247132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4299438" y="404446"/>
            <a:ext cx="7892562" cy="1203839"/>
          </a:xfrm>
          <a:prstGeom prst="rect">
            <a:avLst/>
          </a:prstGeom>
          <a:solidFill>
            <a:srgbClr val="2E53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B6E0D8"/>
                </a:solidFill>
              </a:rPr>
              <a:t>    </a:t>
            </a:r>
            <a:endParaRPr lang="zh-CN" altLang="en-US" dirty="0">
              <a:solidFill>
                <a:srgbClr val="B6E0D8"/>
              </a:solidFill>
            </a:endParaRPr>
          </a:p>
        </p:txBody>
      </p:sp>
      <p:pic>
        <p:nvPicPr>
          <p:cNvPr id="8" name="图片 7"/>
          <p:cNvPicPr>
            <a:picLocks noChangeAspect="1"/>
          </p:cNvPicPr>
          <p:nvPr/>
        </p:nvPicPr>
        <p:blipFill rotWithShape="1">
          <a:blip r:embed="rId3" cstate="print">
            <a:extLst>
              <a:ext uri="{28A0092B-C50C-407E-A947-70E740481C1C}">
                <a14:useLocalDpi xmlns:a14="http://schemas.microsoft.com/office/drawing/2010/main" val="0"/>
              </a:ext>
            </a:extLst>
          </a:blip>
          <a:srcRect l="3735" t="4907" r="58755" b="6986"/>
          <a:stretch>
            <a:fillRect/>
          </a:stretch>
        </p:blipFill>
        <p:spPr>
          <a:xfrm>
            <a:off x="0" y="-1"/>
            <a:ext cx="4750676" cy="6858001"/>
          </a:xfrm>
          <a:prstGeom prst="rect">
            <a:avLst/>
          </a:prstGeom>
        </p:spPr>
      </p:pic>
      <p:pic>
        <p:nvPicPr>
          <p:cNvPr id="6" name="Picture 2" descr="C:\Users\ASUS\Desktop\bnu\QQ图片20200414155009.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a:off x="210207" y="191665"/>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18" name="文本框 17"/>
          <p:cNvSpPr txBox="1"/>
          <p:nvPr/>
        </p:nvSpPr>
        <p:spPr>
          <a:xfrm>
            <a:off x="209571" y="5015437"/>
            <a:ext cx="4420159" cy="1452770"/>
          </a:xfrm>
          <a:prstGeom prst="rect">
            <a:avLst/>
          </a:prstGeom>
          <a:noFill/>
        </p:spPr>
        <p:txBody>
          <a:bodyPr wrap="square" rtlCol="0">
            <a:spAutoFit/>
          </a:bodyPr>
          <a:lstStyle/>
          <a:p>
            <a:pPr>
              <a:lnSpc>
                <a:spcPct val="150000"/>
              </a:lnSpc>
            </a:pPr>
            <a:r>
              <a:rPr lang="en-US" altLang="zh-CN" sz="1200" spc="3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We can read of things that happened 5,000 years ago in the Near East, where people first learned to write. But there are some parts of the word where even now people cannot write. </a:t>
            </a:r>
            <a:endParaRPr lang="zh-CN" altLang="en-US" sz="1200" spc="300" dirty="0">
              <a:solidFill>
                <a:schemeClr val="bg1"/>
              </a:solidFill>
              <a:latin typeface="OPPOSans M" panose="00020600040101010101" pitchFamily="18" charset="-122"/>
              <a:ea typeface="OPPOSans M" panose="00020600040101010101" pitchFamily="18" charset="-122"/>
              <a:cs typeface="OPPOSans M" panose="00020600040101010101" pitchFamily="18" charset="-122"/>
            </a:endParaRPr>
          </a:p>
        </p:txBody>
      </p:sp>
      <p:sp>
        <p:nvSpPr>
          <p:cNvPr id="2" name="文本框 1"/>
          <p:cNvSpPr txBox="1"/>
          <p:nvPr/>
        </p:nvSpPr>
        <p:spPr>
          <a:xfrm>
            <a:off x="5225367" y="590866"/>
            <a:ext cx="3446777" cy="830997"/>
          </a:xfrm>
          <a:prstGeom prst="rect">
            <a:avLst/>
          </a:prstGeom>
          <a:noFill/>
        </p:spPr>
        <p:txBody>
          <a:bodyPr wrap="none" rtlCol="0">
            <a:spAutoFit/>
          </a:bodyPr>
          <a:lstStyle/>
          <a:p>
            <a:r>
              <a:rPr lang="en-US" altLang="zh-CN" sz="4800" dirty="0">
                <a:solidFill>
                  <a:schemeClr val="bg1">
                    <a:lumMod val="95000"/>
                  </a:schemeClr>
                </a:solidFill>
                <a:latin typeface="OPPOSans H" panose="00020600040101010101" pitchFamily="18" charset="-122"/>
                <a:ea typeface="OPPOSans H" panose="00020600040101010101" pitchFamily="18" charset="-122"/>
                <a:cs typeface="OPPOSans H" panose="00020600040101010101" pitchFamily="18" charset="-122"/>
              </a:rPr>
              <a:t>CONTENT</a:t>
            </a:r>
            <a:endParaRPr lang="zh-CN" altLang="en-US" sz="4800" dirty="0">
              <a:solidFill>
                <a:schemeClr val="bg1">
                  <a:lumMod val="95000"/>
                </a:schemeClr>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13" name="文本框 12"/>
          <p:cNvSpPr txBox="1"/>
          <p:nvPr/>
        </p:nvSpPr>
        <p:spPr>
          <a:xfrm>
            <a:off x="5302345" y="2523317"/>
            <a:ext cx="688009" cy="523220"/>
          </a:xfrm>
          <a:prstGeom prst="rect">
            <a:avLst/>
          </a:prstGeom>
          <a:noFill/>
          <a:ln>
            <a:noFill/>
          </a:ln>
        </p:spPr>
        <p:txBody>
          <a:bodyPr wrap="none" rtlCol="0">
            <a:spAutoFit/>
          </a:bodyPr>
          <a:lstStyle/>
          <a:p>
            <a:r>
              <a:rPr lang="en-US" altLang="zh-CN" sz="2800" spc="300" dirty="0">
                <a:solidFill>
                  <a:srgbClr val="B6E0D8"/>
                </a:solidFill>
                <a:latin typeface="OPPOSans H" panose="00020600040101010101" pitchFamily="18" charset="-122"/>
                <a:ea typeface="OPPOSans H" panose="00020600040101010101" pitchFamily="18" charset="-122"/>
                <a:cs typeface="OPPOSans H" panose="00020600040101010101" pitchFamily="18" charset="-122"/>
              </a:rPr>
              <a:t>01</a:t>
            </a:r>
            <a:endParaRPr lang="zh-CN" altLang="en-US" sz="2800" spc="300" dirty="0">
              <a:solidFill>
                <a:srgbClr val="B6E0D8"/>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14" name="文本框 13"/>
          <p:cNvSpPr txBox="1"/>
          <p:nvPr/>
        </p:nvSpPr>
        <p:spPr>
          <a:xfrm>
            <a:off x="5302346" y="3043417"/>
            <a:ext cx="671979" cy="523220"/>
          </a:xfrm>
          <a:prstGeom prst="rect">
            <a:avLst/>
          </a:prstGeom>
          <a:solidFill>
            <a:srgbClr val="FFFFFF"/>
          </a:solidFill>
        </p:spPr>
        <p:txBody>
          <a:bodyPr wrap="none" rtlCol="0">
            <a:spAutoFit/>
          </a:bodyPr>
          <a:lstStyle/>
          <a:p>
            <a:r>
              <a:rPr lang="en-US" altLang="zh-CN" sz="2800" dirty="0">
                <a:solidFill>
                  <a:srgbClr val="7DC9BB"/>
                </a:solidFill>
                <a:latin typeface="OPPOSans H" panose="00020600040101010101" pitchFamily="18" charset="-122"/>
                <a:ea typeface="OPPOSans H" panose="00020600040101010101" pitchFamily="18" charset="-122"/>
                <a:cs typeface="OPPOSans H" panose="00020600040101010101" pitchFamily="18" charset="-122"/>
              </a:rPr>
              <a:t>02</a:t>
            </a:r>
            <a:endParaRPr lang="zh-CN" altLang="en-US" sz="2800" dirty="0">
              <a:solidFill>
                <a:srgbClr val="7DC9BB"/>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15" name="文本框 14"/>
          <p:cNvSpPr txBox="1"/>
          <p:nvPr/>
        </p:nvSpPr>
        <p:spPr>
          <a:xfrm>
            <a:off x="5318785" y="3570932"/>
            <a:ext cx="671979" cy="523220"/>
          </a:xfrm>
          <a:prstGeom prst="rect">
            <a:avLst/>
          </a:prstGeom>
          <a:noFill/>
          <a:ln>
            <a:noFill/>
          </a:ln>
        </p:spPr>
        <p:txBody>
          <a:bodyPr wrap="none" rtlCol="0">
            <a:spAutoFit/>
          </a:bodyPr>
          <a:lstStyle/>
          <a:p>
            <a:r>
              <a:rPr lang="en-US" altLang="zh-CN" sz="2800" dirty="0">
                <a:solidFill>
                  <a:srgbClr val="409A89"/>
                </a:solidFill>
                <a:latin typeface="OPPOSans H" panose="00020600040101010101" pitchFamily="18" charset="-122"/>
                <a:ea typeface="OPPOSans H" panose="00020600040101010101" pitchFamily="18" charset="-122"/>
                <a:cs typeface="OPPOSans H" panose="00020600040101010101" pitchFamily="18" charset="-122"/>
              </a:rPr>
              <a:t>03</a:t>
            </a:r>
            <a:endParaRPr lang="zh-CN" altLang="en-US" sz="2800" dirty="0">
              <a:solidFill>
                <a:srgbClr val="409A89"/>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16" name="文本框 15"/>
          <p:cNvSpPr txBox="1"/>
          <p:nvPr/>
        </p:nvSpPr>
        <p:spPr>
          <a:xfrm>
            <a:off x="5330508" y="4102240"/>
            <a:ext cx="671979" cy="523220"/>
          </a:xfrm>
          <a:prstGeom prst="rect">
            <a:avLst/>
          </a:prstGeom>
          <a:solidFill>
            <a:srgbClr val="FFFFFF"/>
          </a:solidFill>
        </p:spPr>
        <p:txBody>
          <a:bodyPr wrap="none" rtlCol="0">
            <a:spAutoFit/>
          </a:bodyPr>
          <a:lstStyle/>
          <a:p>
            <a:r>
              <a:rPr lang="en-US" altLang="zh-CN" sz="2800" dirty="0">
                <a:solidFill>
                  <a:srgbClr val="2C6A5E"/>
                </a:solidFill>
                <a:latin typeface="OPPOSans H" panose="00020600040101010101" pitchFamily="18" charset="-122"/>
                <a:ea typeface="OPPOSans H" panose="00020600040101010101" pitchFamily="18" charset="-122"/>
                <a:cs typeface="OPPOSans H" panose="00020600040101010101" pitchFamily="18" charset="-122"/>
              </a:rPr>
              <a:t>04</a:t>
            </a:r>
            <a:endParaRPr lang="zh-CN" altLang="en-US" sz="2800" dirty="0">
              <a:solidFill>
                <a:srgbClr val="2C6A5E"/>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17" name="文本框 16"/>
          <p:cNvSpPr txBox="1"/>
          <p:nvPr/>
        </p:nvSpPr>
        <p:spPr>
          <a:xfrm>
            <a:off x="6157391" y="2527069"/>
            <a:ext cx="2339102" cy="523220"/>
          </a:xfrm>
          <a:prstGeom prst="rect">
            <a:avLst/>
          </a:prstGeom>
          <a:noFill/>
        </p:spPr>
        <p:txBody>
          <a:bodyPr wrap="none" rtlCol="0">
            <a:spAutoFit/>
          </a:bodyPr>
          <a:lstStyle/>
          <a:p>
            <a:r>
              <a:rPr lang="zh-CN" altLang="en-US" sz="2800" dirty="0">
                <a:solidFill>
                  <a:srgbClr val="B6E0D8"/>
                </a:solidFill>
                <a:latin typeface="OPPOSans H" panose="00020600040101010101" pitchFamily="18" charset="-122"/>
                <a:ea typeface="OPPOSans H" panose="00020600040101010101" pitchFamily="18" charset="-122"/>
                <a:cs typeface="OPPOSans H" panose="00020600040101010101" pitchFamily="18" charset="-122"/>
              </a:rPr>
              <a:t>课程背景简介</a:t>
            </a:r>
          </a:p>
        </p:txBody>
      </p:sp>
      <p:sp>
        <p:nvSpPr>
          <p:cNvPr id="19" name="文本框 18"/>
          <p:cNvSpPr txBox="1"/>
          <p:nvPr/>
        </p:nvSpPr>
        <p:spPr>
          <a:xfrm>
            <a:off x="6136263" y="3041282"/>
            <a:ext cx="2698175" cy="523220"/>
          </a:xfrm>
          <a:prstGeom prst="rect">
            <a:avLst/>
          </a:prstGeom>
          <a:noFill/>
        </p:spPr>
        <p:txBody>
          <a:bodyPr wrap="none" rtlCol="0">
            <a:spAutoFit/>
          </a:bodyPr>
          <a:lstStyle/>
          <a:p>
            <a:r>
              <a:rPr lang="zh-CN" altLang="en-US" sz="2800" dirty="0">
                <a:solidFill>
                  <a:srgbClr val="7DC9BB"/>
                </a:solidFill>
                <a:latin typeface="OPPOSans H" panose="00020600040101010101" pitchFamily="18" charset="-122"/>
                <a:ea typeface="OPPOSans H" panose="00020600040101010101" pitchFamily="18" charset="-122"/>
                <a:cs typeface="OPPOSans H" panose="00020600040101010101" pitchFamily="18" charset="-122"/>
              </a:rPr>
              <a:t>课程内容与考核</a:t>
            </a:r>
          </a:p>
        </p:txBody>
      </p:sp>
      <p:sp>
        <p:nvSpPr>
          <p:cNvPr id="20" name="文本框 19"/>
          <p:cNvSpPr txBox="1"/>
          <p:nvPr/>
        </p:nvSpPr>
        <p:spPr>
          <a:xfrm>
            <a:off x="6165982" y="3570932"/>
            <a:ext cx="1620957" cy="523220"/>
          </a:xfrm>
          <a:prstGeom prst="rect">
            <a:avLst/>
          </a:prstGeom>
          <a:noFill/>
        </p:spPr>
        <p:txBody>
          <a:bodyPr wrap="none" rtlCol="0">
            <a:spAutoFit/>
          </a:bodyPr>
          <a:lstStyle/>
          <a:p>
            <a:r>
              <a:rPr lang="zh-CN" altLang="en-US" sz="2800" dirty="0">
                <a:solidFill>
                  <a:srgbClr val="409A89"/>
                </a:solidFill>
                <a:latin typeface="OPPOSans H" panose="00020600040101010101" pitchFamily="18" charset="-122"/>
                <a:ea typeface="OPPOSans H" panose="00020600040101010101" pitchFamily="18" charset="-122"/>
                <a:cs typeface="OPPOSans H" panose="00020600040101010101" pitchFamily="18" charset="-122"/>
              </a:rPr>
              <a:t>教师简介</a:t>
            </a:r>
          </a:p>
        </p:txBody>
      </p:sp>
      <p:sp>
        <p:nvSpPr>
          <p:cNvPr id="21" name="文本框 20"/>
          <p:cNvSpPr txBox="1"/>
          <p:nvPr/>
        </p:nvSpPr>
        <p:spPr>
          <a:xfrm>
            <a:off x="6145005" y="4098208"/>
            <a:ext cx="1620957" cy="523220"/>
          </a:xfrm>
          <a:prstGeom prst="rect">
            <a:avLst/>
          </a:prstGeom>
          <a:noFill/>
        </p:spPr>
        <p:txBody>
          <a:bodyPr wrap="none" rtlCol="0">
            <a:spAutoFit/>
          </a:bodyPr>
          <a:lstStyle/>
          <a:p>
            <a:r>
              <a:rPr lang="zh-CN" altLang="en-US" sz="2800" dirty="0">
                <a:solidFill>
                  <a:srgbClr val="2C6A5E"/>
                </a:solidFill>
                <a:latin typeface="OPPOSans H" panose="00020600040101010101" pitchFamily="18" charset="-122"/>
                <a:ea typeface="OPPOSans H" panose="00020600040101010101" pitchFamily="18" charset="-122"/>
                <a:cs typeface="OPPOSans H" panose="00020600040101010101" pitchFamily="18" charset="-122"/>
              </a:rPr>
              <a:t>学生简介</a:t>
            </a:r>
          </a:p>
        </p:txBody>
      </p:sp>
    </p:spTree>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2" cstate="print">
            <a:extLst>
              <a:ext uri="{28A0092B-C50C-407E-A947-70E740481C1C}">
                <a14:useLocalDpi xmlns:a14="http://schemas.microsoft.com/office/drawing/2010/main" val="0"/>
              </a:ext>
            </a:extLst>
          </a:blip>
          <a:srcRect l="3735" t="4907" b="6986"/>
          <a:stretch>
            <a:fillRect/>
          </a:stretch>
        </p:blipFill>
        <p:spPr>
          <a:xfrm>
            <a:off x="0" y="-1"/>
            <a:ext cx="12192000" cy="6858001"/>
          </a:xfrm>
          <a:prstGeom prst="rect">
            <a:avLst/>
          </a:prstGeom>
        </p:spPr>
      </p:pic>
      <p:pic>
        <p:nvPicPr>
          <p:cNvPr id="6" name="Picture 2" descr="C:\Users\ASUS\Desktop\bnu\QQ图片20200414155009.png"/>
          <p:cNvPicPr>
            <a:picLocks noChangeAspect="1" noChangeArrowheads="1"/>
          </p:cNvPicPr>
          <p:nvPr/>
        </p:nvPicPr>
        <p:blipFill>
          <a:blip r:embed="rId3" cstate="print">
            <a:biLevel thresh="25000"/>
            <a:extLst>
              <a:ext uri="{28A0092B-C50C-407E-A947-70E740481C1C}">
                <a14:useLocalDpi xmlns:a14="http://schemas.microsoft.com/office/drawing/2010/main" val="0"/>
              </a:ext>
            </a:extLst>
          </a:blip>
          <a:srcRect/>
          <a:stretch>
            <a:fillRect/>
          </a:stretch>
        </p:blipFill>
        <p:spPr bwMode="auto">
          <a:xfrm>
            <a:off x="210207" y="191665"/>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p:cNvSpPr txBox="1"/>
          <p:nvPr/>
        </p:nvSpPr>
        <p:spPr>
          <a:xfrm>
            <a:off x="2521447" y="2705724"/>
            <a:ext cx="6232634" cy="1446550"/>
          </a:xfrm>
          <a:prstGeom prst="rect">
            <a:avLst/>
          </a:prstGeom>
          <a:noFill/>
        </p:spPr>
        <p:txBody>
          <a:bodyPr wrap="square" rtlCol="0">
            <a:spAutoFit/>
          </a:bodyPr>
          <a:lstStyle/>
          <a:p>
            <a:pPr algn="r"/>
            <a:r>
              <a:rPr lang="en-US" altLang="zh-CN" sz="8800" dirty="0">
                <a:solidFill>
                  <a:srgbClr val="17D3A2"/>
                </a:solidFill>
                <a:latin typeface="OPPOSans H" panose="00020600040101010101" pitchFamily="18" charset="-122"/>
                <a:ea typeface="OPPOSans H" panose="00020600040101010101" pitchFamily="18" charset="-122"/>
                <a:cs typeface="OPPOSans H" panose="00020600040101010101" pitchFamily="18" charset="-122"/>
              </a:rPr>
              <a:t>THANKS</a:t>
            </a:r>
            <a:endParaRPr lang="zh-CN" altLang="en-US" sz="8800" dirty="0">
              <a:solidFill>
                <a:srgbClr val="17D3A2"/>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8" name="TextBox 6"/>
          <p:cNvSpPr txBox="1"/>
          <p:nvPr/>
        </p:nvSpPr>
        <p:spPr>
          <a:xfrm>
            <a:off x="4979348" y="6416234"/>
            <a:ext cx="2233304" cy="307777"/>
          </a:xfrm>
          <a:prstGeom prst="rect">
            <a:avLst/>
          </a:prstGeom>
          <a:noFill/>
        </p:spPr>
        <p:txBody>
          <a:bodyPr wrap="none" rtlCol="0">
            <a:spAutoFit/>
          </a:bodyPr>
          <a:lstStyle/>
          <a:p>
            <a:r>
              <a:rPr lang="en-US" altLang="zh-CN" sz="1400" spc="300" dirty="0">
                <a:solidFill>
                  <a:schemeClr val="bg1"/>
                </a:solidFill>
                <a:latin typeface="OPPOSans L" panose="00020600040101010101" pitchFamily="18" charset="-122"/>
                <a:ea typeface="OPPOSans L" panose="00020600040101010101" pitchFamily="18" charset="-122"/>
                <a:cs typeface="OPPOSans L" panose="00020600040101010101" pitchFamily="18" charset="-122"/>
              </a:rPr>
              <a:t>DESIGNED BY 2xh</a:t>
            </a:r>
            <a:endParaRPr lang="zh-CN" altLang="en-US" sz="1400" spc="300" dirty="0">
              <a:solidFill>
                <a:schemeClr val="bg1"/>
              </a:solidFill>
              <a:latin typeface="OPPOSans L" panose="00020600040101010101" pitchFamily="18" charset="-122"/>
              <a:ea typeface="OPPOSans L" panose="00020600040101010101" pitchFamily="18" charset="-122"/>
              <a:cs typeface="OPPOSans L" panose="00020600040101010101" pitchFamily="18" charset="-122"/>
            </a:endParaRP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1118507"/>
            <a:ext cx="12192000" cy="3568700"/>
          </a:xfrm>
          <a:prstGeom prst="rect">
            <a:avLst/>
          </a:prstGeom>
          <a:solidFill>
            <a:srgbClr val="2E53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B6E0D8"/>
                </a:solidFill>
              </a:rPr>
              <a:t>    </a:t>
            </a:r>
            <a:endParaRPr lang="zh-CN" altLang="en-US" dirty="0">
              <a:solidFill>
                <a:srgbClr val="B6E0D8"/>
              </a:solidFill>
            </a:endParaRPr>
          </a:p>
        </p:txBody>
      </p:sp>
      <p:pic>
        <p:nvPicPr>
          <p:cNvPr id="7" name="Picture 2" descr="C:\Users\ASUS\Desktop\bnu\QQ图片2020041415500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框 10"/>
          <p:cNvSpPr txBox="1"/>
          <p:nvPr/>
        </p:nvSpPr>
        <p:spPr>
          <a:xfrm>
            <a:off x="5640571" y="2408535"/>
            <a:ext cx="5561138" cy="923330"/>
          </a:xfrm>
          <a:prstGeom prst="rect">
            <a:avLst/>
          </a:prstGeom>
          <a:noFill/>
        </p:spPr>
        <p:txBody>
          <a:bodyPr wrap="none" rtlCol="0">
            <a:spAutoFit/>
          </a:bodyPr>
          <a:lstStyle/>
          <a:p>
            <a:r>
              <a:rPr lang="en-US" altLang="zh-CN" sz="5400" dirty="0">
                <a:solidFill>
                  <a:srgbClr val="B6E0D8"/>
                </a:solidFill>
                <a:latin typeface="OPPOSans H" panose="00020600040101010101" pitchFamily="18" charset="-122"/>
                <a:ea typeface="OPPOSans H" panose="00020600040101010101" pitchFamily="18" charset="-122"/>
                <a:cs typeface="OPPOSans H" panose="00020600040101010101" pitchFamily="18" charset="-122"/>
              </a:rPr>
              <a:t>01  </a:t>
            </a:r>
            <a:r>
              <a:rPr lang="zh-CN" altLang="en-US" sz="5400" dirty="0">
                <a:solidFill>
                  <a:srgbClr val="B6E0D8"/>
                </a:solidFill>
                <a:latin typeface="OPPOSans H" panose="00020600040101010101" pitchFamily="18" charset="-122"/>
                <a:ea typeface="OPPOSans H" panose="00020600040101010101" pitchFamily="18" charset="-122"/>
                <a:cs typeface="OPPOSans H" panose="00020600040101010101" pitchFamily="18" charset="-122"/>
              </a:rPr>
              <a:t>课程背景简介</a:t>
            </a:r>
          </a:p>
        </p:txBody>
      </p:sp>
      <p:pic>
        <p:nvPicPr>
          <p:cNvPr id="3" name="图片 2" descr="图片包含 户外, 水, 山, 房子&#10;&#10;描述已自动生成"/>
          <p:cNvPicPr>
            <a:picLocks noChangeAspect="1"/>
          </p:cNvPicPr>
          <p:nvPr/>
        </p:nvPicPr>
        <p:blipFill rotWithShape="1">
          <a:blip r:embed="rId3" cstate="print">
            <a:extLst>
              <a:ext uri="{28A0092B-C50C-407E-A947-70E740481C1C}">
                <a14:useLocalDpi xmlns:a14="http://schemas.microsoft.com/office/drawing/2010/main" val="0"/>
              </a:ext>
            </a:extLst>
          </a:blip>
          <a:srcRect r="15765"/>
          <a:stretch>
            <a:fillRect/>
          </a:stretch>
        </p:blipFill>
        <p:spPr>
          <a:xfrm>
            <a:off x="577362" y="2007844"/>
            <a:ext cx="4272268" cy="380387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9835232" y="243336"/>
            <a:ext cx="2339102" cy="523220"/>
          </a:xfrm>
          <a:prstGeom prst="rect">
            <a:avLst/>
          </a:prstGeom>
          <a:noFill/>
        </p:spPr>
        <p:txBody>
          <a:bodyPr wrap="none" rtlCol="0">
            <a:spAutoFit/>
          </a:bodyPr>
          <a:lstStyle/>
          <a:p>
            <a:r>
              <a:rPr lang="zh-CN" altLang="en-US" sz="2800" dirty="0">
                <a:solidFill>
                  <a:srgbClr val="B6E0D8"/>
                </a:solidFill>
                <a:latin typeface="OPPOSans H" panose="00020600040101010101" pitchFamily="18" charset="-122"/>
                <a:ea typeface="OPPOSans H" panose="00020600040101010101" pitchFamily="18" charset="-122"/>
                <a:cs typeface="OPPOSans H" panose="00020600040101010101" pitchFamily="18" charset="-122"/>
              </a:rPr>
              <a:t>课程背景简介</a:t>
            </a:r>
          </a:p>
        </p:txBody>
      </p:sp>
      <p:sp>
        <p:nvSpPr>
          <p:cNvPr id="22" name="内容占位符 2">
            <a:extLst>
              <a:ext uri="{FF2B5EF4-FFF2-40B4-BE49-F238E27FC236}">
                <a16:creationId xmlns:a16="http://schemas.microsoft.com/office/drawing/2014/main" id="{81071080-2039-487F-ACF9-7779696C2ACD}"/>
              </a:ext>
            </a:extLst>
          </p:cNvPr>
          <p:cNvSpPr txBox="1">
            <a:spLocks/>
          </p:cNvSpPr>
          <p:nvPr/>
        </p:nvSpPr>
        <p:spPr>
          <a:xfrm>
            <a:off x="672990" y="1323297"/>
            <a:ext cx="5850346" cy="4070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zh-CN" altLang="en-US" dirty="0"/>
          </a:p>
        </p:txBody>
      </p:sp>
      <p:sp>
        <p:nvSpPr>
          <p:cNvPr id="3" name="内容占位符 2">
            <a:extLst>
              <a:ext uri="{FF2B5EF4-FFF2-40B4-BE49-F238E27FC236}">
                <a16:creationId xmlns:a16="http://schemas.microsoft.com/office/drawing/2014/main" id="{A4CEE710-72F9-42CC-9B2C-FD075A408262}"/>
              </a:ext>
            </a:extLst>
          </p:cNvPr>
          <p:cNvSpPr>
            <a:spLocks noGrp="1"/>
          </p:cNvSpPr>
          <p:nvPr>
            <p:ph idx="1"/>
          </p:nvPr>
        </p:nvSpPr>
        <p:spPr/>
        <p:txBody>
          <a:bodyPr/>
          <a:lstStyle/>
          <a:p>
            <a:r>
              <a:rPr lang="zh-CN" altLang="en-US" dirty="0"/>
              <a:t>课程名称：探索性大数据分析 之</a:t>
            </a:r>
            <a:r>
              <a:rPr lang="en-US" altLang="zh-CN" dirty="0"/>
              <a:t> </a:t>
            </a:r>
            <a:r>
              <a:rPr lang="zh-CN" altLang="en-US" dirty="0"/>
              <a:t>推荐系统</a:t>
            </a:r>
            <a:endParaRPr lang="en-US" altLang="zh-CN" dirty="0"/>
          </a:p>
          <a:p>
            <a:r>
              <a:rPr lang="zh-CN" altLang="en-US" dirty="0"/>
              <a:t>推荐系统了解程度？</a:t>
            </a:r>
            <a:endParaRPr lang="en-US" altLang="zh-CN" dirty="0"/>
          </a:p>
          <a:p>
            <a:r>
              <a:rPr lang="zh-CN" altLang="en-US" dirty="0"/>
              <a:t>推荐系统直观感受？</a:t>
            </a:r>
            <a:endParaRPr lang="en-US" altLang="zh-CN" dirty="0"/>
          </a:p>
          <a:p>
            <a:r>
              <a:rPr lang="zh-CN" altLang="en-US" dirty="0"/>
              <a:t>推荐系统的增长引擎功能？</a:t>
            </a:r>
            <a:endParaRPr lang="en-US" altLang="zh-CN" dirty="0"/>
          </a:p>
          <a:p>
            <a:pPr marL="0" indent="0">
              <a:buNone/>
            </a:pPr>
            <a:r>
              <a:rPr lang="en-US" altLang="zh-CN" sz="1600" dirty="0"/>
              <a:t>2019</a:t>
            </a:r>
            <a:r>
              <a:rPr lang="zh-CN" altLang="en-US" sz="1600" dirty="0"/>
              <a:t>天猫双</a:t>
            </a:r>
            <a:r>
              <a:rPr lang="en-US" altLang="zh-CN" sz="1600" dirty="0"/>
              <a:t>11 GMV 2684</a:t>
            </a:r>
            <a:r>
              <a:rPr lang="zh-CN" altLang="en-US" sz="1600" dirty="0"/>
              <a:t>亿元，</a:t>
            </a:r>
            <a:r>
              <a:rPr lang="en-US" altLang="zh-CN" sz="1600" dirty="0"/>
              <a:t>1%</a:t>
            </a:r>
            <a:r>
              <a:rPr lang="zh-CN" altLang="en-US" sz="1600" dirty="0"/>
              <a:t>的转化率提升带来</a:t>
            </a:r>
            <a:r>
              <a:rPr lang="en-US" altLang="zh-CN" sz="1600" dirty="0"/>
              <a:t>26.84</a:t>
            </a:r>
            <a:r>
              <a:rPr lang="zh-CN" altLang="en-US" sz="1600" dirty="0"/>
              <a:t>亿元</a:t>
            </a:r>
            <a:r>
              <a:rPr lang="en-US" altLang="zh-CN" sz="1600" dirty="0"/>
              <a:t>.</a:t>
            </a:r>
          </a:p>
          <a:p>
            <a:pPr marL="0" indent="0">
              <a:buNone/>
            </a:pPr>
            <a:r>
              <a:rPr lang="en-US" altLang="zh-CN" sz="1600" dirty="0"/>
              <a:t>2018</a:t>
            </a:r>
            <a:r>
              <a:rPr lang="zh-CN" altLang="en-US" sz="1600" dirty="0"/>
              <a:t>手淘惊喜红包，一毛撬动</a:t>
            </a:r>
            <a:r>
              <a:rPr lang="en-US" altLang="zh-CN" sz="1600" dirty="0"/>
              <a:t>1.6</a:t>
            </a:r>
            <a:r>
              <a:rPr lang="zh-CN" altLang="en-US" sz="1600" dirty="0"/>
              <a:t>元</a:t>
            </a:r>
            <a:r>
              <a:rPr lang="en-US" altLang="zh-CN" sz="1600" dirty="0"/>
              <a:t>.</a:t>
            </a:r>
          </a:p>
          <a:p>
            <a:pPr marL="0" indent="0">
              <a:buNone/>
            </a:pPr>
            <a:r>
              <a:rPr lang="en-US" altLang="zh-CN" sz="1600" dirty="0"/>
              <a:t>2019</a:t>
            </a:r>
            <a:r>
              <a:rPr lang="zh-CN" altLang="en-US" sz="1600" dirty="0"/>
              <a:t>手淘</a:t>
            </a:r>
            <a:r>
              <a:rPr lang="en-US" altLang="zh-CN" sz="1600" dirty="0"/>
              <a:t>618</a:t>
            </a:r>
            <a:r>
              <a:rPr lang="zh-CN" altLang="en-US" sz="1600" dirty="0"/>
              <a:t>，</a:t>
            </a:r>
            <a:r>
              <a:rPr lang="en-US" altLang="zh-CN" sz="1600" dirty="0"/>
              <a:t>PUSH</a:t>
            </a:r>
            <a:r>
              <a:rPr lang="zh-CN" altLang="en-US" sz="1600" dirty="0"/>
              <a:t>带来免费流量</a:t>
            </a:r>
            <a:r>
              <a:rPr lang="en-US" altLang="zh-CN" sz="1600" dirty="0"/>
              <a:t>1</a:t>
            </a:r>
            <a:r>
              <a:rPr lang="zh-CN" altLang="en-US" sz="1600" dirty="0"/>
              <a:t>千万</a:t>
            </a:r>
            <a:r>
              <a:rPr lang="en-US" altLang="zh-CN" sz="1600" dirty="0"/>
              <a:t>.</a:t>
            </a:r>
            <a:endParaRPr lang="zh-CN" altLang="en-US" sz="1600" dirty="0"/>
          </a:p>
        </p:txBody>
      </p:sp>
      <p:pic>
        <p:nvPicPr>
          <p:cNvPr id="11" name="图片 10">
            <a:extLst>
              <a:ext uri="{FF2B5EF4-FFF2-40B4-BE49-F238E27FC236}">
                <a16:creationId xmlns:a16="http://schemas.microsoft.com/office/drawing/2014/main" id="{7C4663DD-940D-44E4-AE53-D8BF4AAABF9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71784" y="2453980"/>
            <a:ext cx="1263810" cy="2735203"/>
          </a:xfrm>
          <a:prstGeom prst="rect">
            <a:avLst/>
          </a:prstGeom>
        </p:spPr>
      </p:pic>
      <p:pic>
        <p:nvPicPr>
          <p:cNvPr id="12" name="图片 11">
            <a:extLst>
              <a:ext uri="{FF2B5EF4-FFF2-40B4-BE49-F238E27FC236}">
                <a16:creationId xmlns:a16="http://schemas.microsoft.com/office/drawing/2014/main" id="{FF4F388A-15E1-42E2-BC7B-FAFE69D01D1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27158" y="2478440"/>
            <a:ext cx="1212100" cy="2623289"/>
          </a:xfrm>
          <a:prstGeom prst="rect">
            <a:avLst/>
          </a:prstGeom>
        </p:spPr>
      </p:pic>
      <p:sp>
        <p:nvSpPr>
          <p:cNvPr id="13" name="矩形 12">
            <a:extLst>
              <a:ext uri="{FF2B5EF4-FFF2-40B4-BE49-F238E27FC236}">
                <a16:creationId xmlns:a16="http://schemas.microsoft.com/office/drawing/2014/main" id="{6C494B72-0079-4008-B535-63FF3A2A524A}"/>
              </a:ext>
            </a:extLst>
          </p:cNvPr>
          <p:cNvSpPr/>
          <p:nvPr/>
        </p:nvSpPr>
        <p:spPr>
          <a:xfrm>
            <a:off x="8165985" y="2947480"/>
            <a:ext cx="555469" cy="195309"/>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4004D70F-B9A7-4966-AC35-EB1824323E6F}"/>
              </a:ext>
            </a:extLst>
          </p:cNvPr>
          <p:cNvSpPr/>
          <p:nvPr/>
        </p:nvSpPr>
        <p:spPr>
          <a:xfrm>
            <a:off x="7324247" y="2571750"/>
            <a:ext cx="555469" cy="195309"/>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826DCDF3-9802-4634-BE4F-3956A9BA93B6}"/>
              </a:ext>
            </a:extLst>
          </p:cNvPr>
          <p:cNvSpPr txBox="1"/>
          <p:nvPr/>
        </p:nvSpPr>
        <p:spPr>
          <a:xfrm>
            <a:off x="838200" y="5116747"/>
            <a:ext cx="6108568" cy="646331"/>
          </a:xfrm>
          <a:prstGeom prst="rect">
            <a:avLst/>
          </a:prstGeom>
          <a:noFill/>
        </p:spPr>
        <p:txBody>
          <a:bodyPr wrap="square">
            <a:spAutoFit/>
          </a:bodyPr>
          <a:lstStyle/>
          <a:p>
            <a:r>
              <a:rPr lang="en-US" altLang="zh-CN" sz="1200" dirty="0">
                <a:solidFill>
                  <a:schemeClr val="accent5">
                    <a:lumMod val="75000"/>
                  </a:schemeClr>
                </a:solidFill>
                <a:hlinkClick r:id="rId6">
                  <a:extLst>
                    <a:ext uri="{A12FA001-AC4F-418D-AE19-62706E023703}">
                      <ahyp:hlinkClr xmlns:ahyp="http://schemas.microsoft.com/office/drawing/2018/hyperlinkcolor" val="tx"/>
                    </a:ext>
                  </a:extLst>
                </a:hlinkClick>
              </a:rPr>
              <a:t>https://mp.weixin.qq.com/s/A36Oa81eku0vIX16OIMLOA</a:t>
            </a:r>
            <a:endParaRPr lang="en-US" altLang="zh-CN" sz="1200" dirty="0">
              <a:solidFill>
                <a:schemeClr val="accent5">
                  <a:lumMod val="75000"/>
                </a:schemeClr>
              </a:solidFill>
            </a:endParaRPr>
          </a:p>
          <a:p>
            <a:r>
              <a:rPr lang="en" altLang="zh-CN" sz="1200" dirty="0">
                <a:solidFill>
                  <a:schemeClr val="accent5">
                    <a:lumMod val="75000"/>
                  </a:schemeClr>
                </a:solidFill>
                <a:hlinkClick r:id="rId7">
                  <a:extLst>
                    <a:ext uri="{A12FA001-AC4F-418D-AE19-62706E023703}">
                      <ahyp:hlinkClr xmlns:ahyp="http://schemas.microsoft.com/office/drawing/2018/hyperlinkcolor" val="tx"/>
                    </a:ext>
                  </a:extLst>
                </a:hlinkClick>
              </a:rPr>
              <a:t>https://mp.weixin.qq.com/s/q3kSWp5DTgo6i6vp3p9MuQ</a:t>
            </a:r>
            <a:endParaRPr lang="en" altLang="zh-CN" sz="1200" dirty="0">
              <a:solidFill>
                <a:schemeClr val="accent5">
                  <a:lumMod val="75000"/>
                </a:schemeClr>
              </a:solidFill>
            </a:endParaRPr>
          </a:p>
          <a:p>
            <a:r>
              <a:rPr lang="zh-CN" altLang="en-US" sz="1200" dirty="0"/>
              <a:t>https://mp.weixin.qq.com/s/2ogCYiQGemCtSAkPoc5J6g</a:t>
            </a:r>
          </a:p>
        </p:txBody>
      </p:sp>
    </p:spTree>
    <p:extLst>
      <p:ext uri="{BB962C8B-B14F-4D97-AF65-F5344CB8AC3E}">
        <p14:creationId xmlns:p14="http://schemas.microsoft.com/office/powerpoint/2010/main" val="21840423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9835232" y="243336"/>
            <a:ext cx="2339102" cy="523220"/>
          </a:xfrm>
          <a:prstGeom prst="rect">
            <a:avLst/>
          </a:prstGeom>
          <a:noFill/>
        </p:spPr>
        <p:txBody>
          <a:bodyPr wrap="none" rtlCol="0">
            <a:spAutoFit/>
          </a:bodyPr>
          <a:lstStyle/>
          <a:p>
            <a:r>
              <a:rPr lang="zh-CN" altLang="en-US" sz="2800" dirty="0">
                <a:solidFill>
                  <a:srgbClr val="B6E0D8"/>
                </a:solidFill>
                <a:latin typeface="OPPOSans H" panose="00020600040101010101" pitchFamily="18" charset="-122"/>
                <a:ea typeface="OPPOSans H" panose="00020600040101010101" pitchFamily="18" charset="-122"/>
                <a:cs typeface="OPPOSans H" panose="00020600040101010101" pitchFamily="18" charset="-122"/>
              </a:rPr>
              <a:t>课程背景简介</a:t>
            </a:r>
          </a:p>
        </p:txBody>
      </p:sp>
      <p:sp>
        <p:nvSpPr>
          <p:cNvPr id="22" name="内容占位符 2">
            <a:extLst>
              <a:ext uri="{FF2B5EF4-FFF2-40B4-BE49-F238E27FC236}">
                <a16:creationId xmlns:a16="http://schemas.microsoft.com/office/drawing/2014/main" id="{81071080-2039-487F-ACF9-7779696C2ACD}"/>
              </a:ext>
            </a:extLst>
          </p:cNvPr>
          <p:cNvSpPr txBox="1">
            <a:spLocks/>
          </p:cNvSpPr>
          <p:nvPr/>
        </p:nvSpPr>
        <p:spPr>
          <a:xfrm>
            <a:off x="672990" y="1323297"/>
            <a:ext cx="5850346" cy="4070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zh-CN" altLang="en-US" dirty="0"/>
          </a:p>
        </p:txBody>
      </p:sp>
      <p:sp>
        <p:nvSpPr>
          <p:cNvPr id="3" name="内容占位符 2">
            <a:extLst>
              <a:ext uri="{FF2B5EF4-FFF2-40B4-BE49-F238E27FC236}">
                <a16:creationId xmlns:a16="http://schemas.microsoft.com/office/drawing/2014/main" id="{A4CEE710-72F9-42CC-9B2C-FD075A408262}"/>
              </a:ext>
            </a:extLst>
          </p:cNvPr>
          <p:cNvSpPr>
            <a:spLocks noGrp="1"/>
          </p:cNvSpPr>
          <p:nvPr>
            <p:ph idx="1"/>
          </p:nvPr>
        </p:nvSpPr>
        <p:spPr/>
        <p:txBody>
          <a:bodyPr>
            <a:normAutofit/>
          </a:bodyPr>
          <a:lstStyle/>
          <a:p>
            <a:pPr marL="0" indent="0">
              <a:buNone/>
            </a:pPr>
            <a:r>
              <a:rPr lang="zh-CN" altLang="en-US" sz="2000" dirty="0"/>
              <a:t>课程优势</a:t>
            </a:r>
            <a:endParaRPr lang="en-US" altLang="zh-CN" sz="2000" dirty="0"/>
          </a:p>
          <a:p>
            <a:r>
              <a:rPr lang="zh-CN" altLang="en-US" sz="2000" dirty="0"/>
              <a:t>重点区别</a:t>
            </a:r>
            <a:r>
              <a:rPr lang="en-US" altLang="zh-CN" sz="2000" dirty="0"/>
              <a:t>1</a:t>
            </a:r>
            <a:r>
              <a:rPr lang="zh-CN" altLang="en-US" sz="2000" dirty="0"/>
              <a:t>：</a:t>
            </a:r>
            <a:r>
              <a:rPr lang="en-US" altLang="zh-CN" sz="2000" dirty="0"/>
              <a:t>1992</a:t>
            </a:r>
            <a:r>
              <a:rPr lang="zh-CN" altLang="en-US" sz="2000" dirty="0"/>
              <a:t>年的传统且基础算法介绍与</a:t>
            </a:r>
            <a:r>
              <a:rPr lang="en-US" altLang="zh-CN" sz="2000" dirty="0"/>
              <a:t>2015</a:t>
            </a:r>
            <a:r>
              <a:rPr lang="zh-CN" altLang="en-US" sz="2000" dirty="0"/>
              <a:t>年起始的深度推荐系统研究；</a:t>
            </a:r>
            <a:endParaRPr lang="en-US" altLang="zh-CN" sz="2000" dirty="0"/>
          </a:p>
          <a:p>
            <a:r>
              <a:rPr lang="zh-CN" altLang="en-US" sz="2000" dirty="0"/>
              <a:t>重点区别</a:t>
            </a:r>
            <a:r>
              <a:rPr lang="en-US" altLang="zh-CN" sz="2000" dirty="0"/>
              <a:t>2</a:t>
            </a:r>
            <a:r>
              <a:rPr lang="zh-CN" altLang="en-US" sz="2000" dirty="0"/>
              <a:t>：结合阿里巴巴淘系工作经验进行重点内容讲解；</a:t>
            </a:r>
            <a:endParaRPr lang="en-US" altLang="zh-CN" sz="2000" dirty="0"/>
          </a:p>
          <a:p>
            <a:r>
              <a:rPr lang="zh-CN" altLang="en-US" sz="2000" dirty="0"/>
              <a:t>深度推荐系统的必要性：就业面试与科研；</a:t>
            </a:r>
            <a:endParaRPr lang="en-US" altLang="zh-CN" sz="2000" dirty="0"/>
          </a:p>
          <a:p>
            <a:r>
              <a:rPr lang="zh-CN" altLang="en-US" sz="2000" dirty="0"/>
              <a:t>自选难度与掌握程度：传统推荐系统框架，深度推荐系统框架，传统算法，深度学习算法，编程实现</a:t>
            </a:r>
            <a:r>
              <a:rPr lang="en-US" altLang="zh-CN" sz="2000" dirty="0"/>
              <a:t>;</a:t>
            </a:r>
          </a:p>
          <a:p>
            <a:r>
              <a:rPr lang="zh-CN" altLang="en-US" sz="2000" dirty="0"/>
              <a:t>考核与自选难度保持一致：</a:t>
            </a:r>
            <a:r>
              <a:rPr lang="en-US" altLang="zh-CN" sz="2000" dirty="0"/>
              <a:t>Survey</a:t>
            </a:r>
            <a:r>
              <a:rPr lang="zh-CN" altLang="en-US" sz="2000" dirty="0"/>
              <a:t>，算法的理解</a:t>
            </a:r>
            <a:r>
              <a:rPr lang="en-US" altLang="zh-CN" sz="2000" dirty="0"/>
              <a:t>+</a:t>
            </a:r>
            <a:r>
              <a:rPr lang="zh-CN" altLang="en-US" sz="2000" dirty="0"/>
              <a:t>代码实现</a:t>
            </a:r>
            <a:r>
              <a:rPr lang="en-US" altLang="zh-CN" sz="2000" dirty="0"/>
              <a:t>+</a:t>
            </a:r>
            <a:r>
              <a:rPr lang="zh-CN" altLang="en-US" sz="2000" dirty="0"/>
              <a:t>（创新</a:t>
            </a:r>
            <a:r>
              <a:rPr lang="en-US" altLang="zh-CN" sz="2000" dirty="0"/>
              <a:t>/</a:t>
            </a:r>
            <a:r>
              <a:rPr lang="zh-CN" altLang="en-US" sz="2000" dirty="0"/>
              <a:t>优化），无优劣之分</a:t>
            </a:r>
            <a:r>
              <a:rPr lang="en-US" altLang="zh-CN" sz="2000" dirty="0"/>
              <a:t>;</a:t>
            </a:r>
          </a:p>
          <a:p>
            <a:pPr marL="0" indent="0">
              <a:buNone/>
            </a:pPr>
            <a:endParaRPr lang="en-US" altLang="zh-CN" sz="2000" dirty="0"/>
          </a:p>
          <a:p>
            <a:pPr marL="0" indent="0">
              <a:buNone/>
            </a:pPr>
            <a:r>
              <a:rPr lang="zh-CN" altLang="en-US" sz="2000" dirty="0"/>
              <a:t>课程难点</a:t>
            </a:r>
            <a:endParaRPr lang="en-US" altLang="zh-CN" sz="2000" dirty="0"/>
          </a:p>
          <a:p>
            <a:r>
              <a:rPr lang="zh-CN" altLang="en-US" sz="2000" dirty="0"/>
              <a:t>随堂给出补充机器学习知识的帖子</a:t>
            </a:r>
            <a:r>
              <a:rPr lang="en-US" altLang="zh-CN" sz="2000" dirty="0"/>
              <a:t>+</a:t>
            </a:r>
            <a:r>
              <a:rPr lang="zh-CN" altLang="en-US" sz="2000" dirty="0"/>
              <a:t>课后编程练习，需要多一些精力才能收获更多！</a:t>
            </a:r>
            <a:endParaRPr lang="en-US" altLang="zh-CN" sz="2000" dirty="0"/>
          </a:p>
        </p:txBody>
      </p:sp>
    </p:spTree>
    <p:extLst>
      <p:ext uri="{BB962C8B-B14F-4D97-AF65-F5344CB8AC3E}">
        <p14:creationId xmlns:p14="http://schemas.microsoft.com/office/powerpoint/2010/main" val="2348967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59229" y="1791728"/>
            <a:ext cx="6634841" cy="2955235"/>
          </a:xfrm>
          <a:prstGeom prst="rect">
            <a:avLst/>
          </a:prstGeom>
          <a:solidFill>
            <a:srgbClr val="C3E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B6E0D8"/>
                </a:solidFill>
              </a:rPr>
              <a:t>    </a:t>
            </a:r>
            <a:endParaRPr lang="zh-CN" altLang="en-US" dirty="0">
              <a:solidFill>
                <a:srgbClr val="B6E0D8"/>
              </a:solidFill>
            </a:endParaRPr>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6503677" y="3320143"/>
            <a:ext cx="5329094" cy="3327069"/>
          </a:xfrm>
          <a:prstGeom prst="rect">
            <a:avLst/>
          </a:prstGeom>
        </p:spPr>
      </p:pic>
      <p:sp>
        <p:nvSpPr>
          <p:cNvPr id="6" name="文本框 5"/>
          <p:cNvSpPr txBox="1"/>
          <p:nvPr/>
        </p:nvSpPr>
        <p:spPr>
          <a:xfrm>
            <a:off x="545129" y="2251931"/>
            <a:ext cx="3775393" cy="1538883"/>
          </a:xfrm>
          <a:prstGeom prst="rect">
            <a:avLst/>
          </a:prstGeom>
          <a:noFill/>
        </p:spPr>
        <p:txBody>
          <a:bodyPr wrap="none" rtlCol="0">
            <a:spAutoFit/>
          </a:bodyPr>
          <a:lstStyle/>
          <a:p>
            <a:r>
              <a:rPr lang="en-US" altLang="zh-CN" sz="54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02  </a:t>
            </a:r>
          </a:p>
          <a:p>
            <a:r>
              <a:rPr lang="zh-CN" altLang="en-US" sz="40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40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pic>
        <p:nvPicPr>
          <p:cNvPr id="8"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6249446" y="5986837"/>
            <a:ext cx="4267200" cy="577081"/>
          </a:xfrm>
          <a:prstGeom prst="rect">
            <a:avLst/>
          </a:prstGeom>
        </p:spPr>
        <p:txBody>
          <a:bodyPr wrap="square">
            <a:spAutoFit/>
          </a:bodyPr>
          <a:lstStyle/>
          <a:p>
            <a:r>
              <a:rPr lang="en-US" altLang="zh-CN" sz="1050" spc="300" dirty="0">
                <a:solidFill>
                  <a:schemeClr val="bg1"/>
                </a:solidFill>
                <a:latin typeface="OPPOSans M" panose="00020600040101010101" pitchFamily="18" charset="-122"/>
                <a:ea typeface="OPPOSans M" panose="00020600040101010101" pitchFamily="18" charset="-122"/>
                <a:cs typeface="OPPOSans M" panose="00020600040101010101" pitchFamily="18" charset="-122"/>
              </a:rPr>
              <a:t>We can read of things that happened 5,000 years ago in the Near East, where people first learned to write. </a:t>
            </a:r>
            <a:endParaRPr lang="zh-CN" altLang="en-US" sz="1050" spc="300" dirty="0">
              <a:solidFill>
                <a:schemeClr val="bg1"/>
              </a:solidFill>
            </a:endParaRPr>
          </a:p>
        </p:txBody>
      </p:sp>
      <p:sp>
        <p:nvSpPr>
          <p:cNvPr id="3" name="矩形 2"/>
          <p:cNvSpPr/>
          <p:nvPr/>
        </p:nvSpPr>
        <p:spPr>
          <a:xfrm>
            <a:off x="643101" y="4152180"/>
            <a:ext cx="1240128" cy="195943"/>
          </a:xfrm>
          <a:prstGeom prst="rect">
            <a:avLst/>
          </a:prstGeom>
          <a:solidFill>
            <a:srgbClr val="73C7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2698175"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2" name="文本框 1">
            <a:extLst>
              <a:ext uri="{FF2B5EF4-FFF2-40B4-BE49-F238E27FC236}">
                <a16:creationId xmlns:a16="http://schemas.microsoft.com/office/drawing/2014/main" id="{51470257-A03F-475D-93AF-60C2ADD70189}"/>
              </a:ext>
            </a:extLst>
          </p:cNvPr>
          <p:cNvSpPr txBox="1"/>
          <p:nvPr/>
        </p:nvSpPr>
        <p:spPr>
          <a:xfrm>
            <a:off x="592495" y="1280243"/>
            <a:ext cx="4124130" cy="369332"/>
          </a:xfrm>
          <a:prstGeom prst="rect">
            <a:avLst/>
          </a:prstGeom>
          <a:noFill/>
        </p:spPr>
        <p:txBody>
          <a:bodyPr wrap="square" rtlCol="0">
            <a:spAutoFit/>
          </a:bodyPr>
          <a:lstStyle/>
          <a:p>
            <a:r>
              <a:rPr lang="zh-CN" altLang="en-US" dirty="0"/>
              <a:t>人，货，场的匹配</a:t>
            </a: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02C3FE97-1858-4760-8E51-457E7D8184BA}"/>
                  </a:ext>
                </a:extLst>
              </p:cNvPr>
              <p:cNvSpPr txBox="1"/>
              <p:nvPr/>
            </p:nvSpPr>
            <p:spPr>
              <a:xfrm>
                <a:off x="4716625" y="3461657"/>
                <a:ext cx="1496692" cy="553998"/>
              </a:xfrm>
              <a:prstGeom prst="rect">
                <a:avLst/>
              </a:prstGeom>
              <a:noFill/>
            </p:spPr>
            <p:txBody>
              <a:bodyPr wrap="none" lIns="0" tIns="0" rIns="0" bIns="0" rtlCol="0">
                <a:spAutoFit/>
              </a:bodyPr>
              <a:lstStyle/>
              <a:p>
                <a14:m>
                  <m:oMath xmlns:m="http://schemas.openxmlformats.org/officeDocument/2006/math">
                    <m:r>
                      <a:rPr lang="en-US" altLang="zh-CN" b="0" i="1" smtClean="0">
                        <a:latin typeface="Cambria Math" panose="02040503050406030204" pitchFamily="18" charset="0"/>
                      </a:rPr>
                      <m:t>𝑆</m:t>
                    </m:r>
                    <m:r>
                      <a:rPr lang="en-US" altLang="zh-CN" b="0" i="1" smtClean="0">
                        <a:latin typeface="Cambria Math" panose="02040503050406030204" pitchFamily="18" charset="0"/>
                      </a:rPr>
                      <m:t>=</m:t>
                    </m:r>
                    <m:r>
                      <a:rPr lang="en-US" altLang="zh-CN" b="0" i="1" smtClean="0">
                        <a:latin typeface="Cambria Math" panose="02040503050406030204" pitchFamily="18" charset="0"/>
                      </a:rPr>
                      <m:t>𝑓</m:t>
                    </m:r>
                    <m:r>
                      <a:rPr lang="en-US" altLang="zh-CN" b="0" i="1" smtClean="0">
                        <a:latin typeface="Cambria Math" panose="02040503050406030204" pitchFamily="18" charset="0"/>
                      </a:rPr>
                      <m:t>(</m:t>
                    </m:r>
                    <m:r>
                      <a:rPr lang="en-US" altLang="zh-CN" b="0" i="1" smtClean="0">
                        <a:latin typeface="Cambria Math" panose="02040503050406030204" pitchFamily="18" charset="0"/>
                      </a:rPr>
                      <m:t>𝑈</m:t>
                    </m:r>
                    <m:r>
                      <a:rPr lang="en-US" altLang="zh-CN" b="0" i="1" smtClean="0">
                        <a:latin typeface="Cambria Math" panose="02040503050406030204" pitchFamily="18" charset="0"/>
                      </a:rPr>
                      <m:t>,</m:t>
                    </m:r>
                    <m:r>
                      <a:rPr lang="en-US" altLang="zh-CN" b="0" i="1" smtClean="0">
                        <a:latin typeface="Cambria Math" panose="02040503050406030204" pitchFamily="18" charset="0"/>
                      </a:rPr>
                      <m:t>𝐼</m:t>
                    </m:r>
                    <m:r>
                      <a:rPr lang="en-US" altLang="zh-CN" b="0" i="1" smtClean="0">
                        <a:latin typeface="Cambria Math" panose="02040503050406030204" pitchFamily="18" charset="0"/>
                      </a:rPr>
                      <m:t>,</m:t>
                    </m:r>
                    <m:r>
                      <a:rPr lang="en-US" altLang="zh-CN" b="0" i="1" smtClean="0">
                        <a:latin typeface="Cambria Math" panose="02040503050406030204" pitchFamily="18" charset="0"/>
                      </a:rPr>
                      <m:t>𝐶</m:t>
                    </m:r>
                    <m:r>
                      <a:rPr lang="en-US" altLang="zh-CN" b="0" i="1" smtClean="0">
                        <a:latin typeface="Cambria Math" panose="02040503050406030204" pitchFamily="18" charset="0"/>
                      </a:rPr>
                      <m:t>)</m:t>
                    </m:r>
                  </m:oMath>
                </a14:m>
                <a:r>
                  <a:rPr lang="en-US" altLang="zh-CN" dirty="0"/>
                  <a:t> ?</a:t>
                </a:r>
              </a:p>
              <a:p>
                <a:r>
                  <a:rPr lang="zh-CN" altLang="en-US" dirty="0"/>
                  <a:t>系统？</a:t>
                </a:r>
                <a:r>
                  <a:rPr lang="en-US" altLang="zh-CN" dirty="0"/>
                  <a:t> </a:t>
                </a:r>
                <a:endParaRPr lang="zh-CN" altLang="en-US" dirty="0"/>
              </a:p>
            </p:txBody>
          </p:sp>
        </mc:Choice>
        <mc:Fallback xmlns="">
          <p:sp>
            <p:nvSpPr>
              <p:cNvPr id="3" name="文本框 2">
                <a:extLst>
                  <a:ext uri="{FF2B5EF4-FFF2-40B4-BE49-F238E27FC236}">
                    <a16:creationId xmlns:a16="http://schemas.microsoft.com/office/drawing/2014/main" id="{02C3FE97-1858-4760-8E51-457E7D8184BA}"/>
                  </a:ext>
                </a:extLst>
              </p:cNvPr>
              <p:cNvSpPr txBox="1">
                <a:spLocks noRot="1" noChangeAspect="1" noMove="1" noResize="1" noEditPoints="1" noAdjustHandles="1" noChangeArrowheads="1" noChangeShapeType="1" noTextEdit="1"/>
              </p:cNvSpPr>
              <p:nvPr/>
            </p:nvSpPr>
            <p:spPr>
              <a:xfrm>
                <a:off x="4716625" y="3461657"/>
                <a:ext cx="1496692" cy="553998"/>
              </a:xfrm>
              <a:prstGeom prst="rect">
                <a:avLst/>
              </a:prstGeom>
              <a:blipFill>
                <a:blip r:embed="rId4"/>
                <a:stretch>
                  <a:fillRect l="-9796" t="-14286" r="-8980" b="-24176"/>
                </a:stretch>
              </a:blipFill>
            </p:spPr>
            <p:txBody>
              <a:bodyPr/>
              <a:lstStyle/>
              <a:p>
                <a:r>
                  <a:rPr lang="zh-CN" altLang="en-US">
                    <a:noFill/>
                  </a:rPr>
                  <a:t> </a:t>
                </a:r>
              </a:p>
            </p:txBody>
          </p:sp>
        </mc:Fallback>
      </mc:AlternateContent>
      <p:pic>
        <p:nvPicPr>
          <p:cNvPr id="8" name="图片 7">
            <a:extLst>
              <a:ext uri="{FF2B5EF4-FFF2-40B4-BE49-F238E27FC236}">
                <a16:creationId xmlns:a16="http://schemas.microsoft.com/office/drawing/2014/main" id="{1A6D6D16-0CD0-4F8E-9601-9D61D5715EF0}"/>
              </a:ext>
            </a:extLst>
          </p:cNvPr>
          <p:cNvPicPr>
            <a:picLocks noChangeAspect="1"/>
          </p:cNvPicPr>
          <p:nvPr/>
        </p:nvPicPr>
        <p:blipFill>
          <a:blip r:embed="rId5"/>
          <a:stretch>
            <a:fillRect/>
          </a:stretch>
        </p:blipFill>
        <p:spPr>
          <a:xfrm>
            <a:off x="549328" y="2668556"/>
            <a:ext cx="3774679" cy="1797892"/>
          </a:xfrm>
          <a:prstGeom prst="rect">
            <a:avLst/>
          </a:prstGeom>
        </p:spPr>
      </p:pic>
      <p:cxnSp>
        <p:nvCxnSpPr>
          <p:cNvPr id="10" name="直接箭头连接符 9">
            <a:extLst>
              <a:ext uri="{FF2B5EF4-FFF2-40B4-BE49-F238E27FC236}">
                <a16:creationId xmlns:a16="http://schemas.microsoft.com/office/drawing/2014/main" id="{12267AC8-1E15-4606-95D5-2E28AFA52EFB}"/>
              </a:ext>
            </a:extLst>
          </p:cNvPr>
          <p:cNvCxnSpPr/>
          <p:nvPr/>
        </p:nvCxnSpPr>
        <p:spPr>
          <a:xfrm>
            <a:off x="4469363" y="3738656"/>
            <a:ext cx="198742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20" name="图片 19">
            <a:extLst>
              <a:ext uri="{FF2B5EF4-FFF2-40B4-BE49-F238E27FC236}">
                <a16:creationId xmlns:a16="http://schemas.microsoft.com/office/drawing/2014/main" id="{987DDE3F-11BF-47BE-AC0F-FAE43E7D2C4D}"/>
              </a:ext>
            </a:extLst>
          </p:cNvPr>
          <p:cNvPicPr>
            <a:picLocks noChangeAspect="1"/>
          </p:cNvPicPr>
          <p:nvPr/>
        </p:nvPicPr>
        <p:blipFill>
          <a:blip r:embed="rId6"/>
          <a:stretch>
            <a:fillRect/>
          </a:stretch>
        </p:blipFill>
        <p:spPr>
          <a:xfrm>
            <a:off x="6602140" y="1464909"/>
            <a:ext cx="4039420" cy="4902747"/>
          </a:xfrm>
          <a:prstGeom prst="rect">
            <a:avLst/>
          </a:prstGeom>
        </p:spPr>
      </p:pic>
    </p:spTree>
    <p:extLst>
      <p:ext uri="{BB962C8B-B14F-4D97-AF65-F5344CB8AC3E}">
        <p14:creationId xmlns:p14="http://schemas.microsoft.com/office/powerpoint/2010/main" val="1731134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2698175"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6" name="内容占位符 2">
            <a:extLst>
              <a:ext uri="{FF2B5EF4-FFF2-40B4-BE49-F238E27FC236}">
                <a16:creationId xmlns:a16="http://schemas.microsoft.com/office/drawing/2014/main" id="{8E686BE2-3EA7-4036-85B1-329B0803D265}"/>
              </a:ext>
            </a:extLst>
          </p:cNvPr>
          <p:cNvSpPr>
            <a:spLocks noGrp="1"/>
          </p:cNvSpPr>
          <p:nvPr>
            <p:ph idx="1"/>
          </p:nvPr>
        </p:nvSpPr>
        <p:spPr>
          <a:xfrm>
            <a:off x="838200" y="1825625"/>
            <a:ext cx="10515600" cy="4351338"/>
          </a:xfrm>
        </p:spPr>
        <p:txBody>
          <a:bodyPr>
            <a:normAutofit/>
          </a:bodyPr>
          <a:lstStyle/>
          <a:p>
            <a:pPr marL="0" indent="0">
              <a:buNone/>
            </a:pPr>
            <a:r>
              <a:rPr lang="zh-CN" altLang="en-US" dirty="0"/>
              <a:t>原理入门</a:t>
            </a:r>
            <a:endParaRPr lang="en-US" altLang="zh-CN" dirty="0"/>
          </a:p>
          <a:p>
            <a:r>
              <a:rPr lang="en-US" altLang="zh-CN" dirty="0"/>
              <a:t>Lesson 1: </a:t>
            </a:r>
            <a:r>
              <a:rPr lang="zh-CN" altLang="en-US" dirty="0"/>
              <a:t>课程简介</a:t>
            </a:r>
            <a:r>
              <a:rPr lang="en-US" altLang="zh-CN" dirty="0"/>
              <a:t> </a:t>
            </a:r>
          </a:p>
          <a:p>
            <a:r>
              <a:rPr lang="en-US" altLang="zh-CN" dirty="0"/>
              <a:t>Lesson 2: </a:t>
            </a:r>
            <a:r>
              <a:rPr lang="zh-CN" altLang="en-US" dirty="0"/>
              <a:t>前深度学习时代 </a:t>
            </a:r>
            <a:r>
              <a:rPr lang="en-US" altLang="zh-CN" dirty="0"/>
              <a:t>30%</a:t>
            </a:r>
          </a:p>
          <a:p>
            <a:r>
              <a:rPr lang="en-US" altLang="zh-CN" dirty="0"/>
              <a:t>Lesson 3: </a:t>
            </a:r>
            <a:r>
              <a:rPr lang="zh-CN" altLang="en-US" dirty="0"/>
              <a:t>前深度学习时代 </a:t>
            </a:r>
            <a:r>
              <a:rPr lang="en-US" altLang="zh-CN" dirty="0"/>
              <a:t>60%</a:t>
            </a:r>
          </a:p>
          <a:p>
            <a:r>
              <a:rPr lang="en-US" altLang="zh-CN" dirty="0"/>
              <a:t>Lesson 4: </a:t>
            </a:r>
            <a:r>
              <a:rPr lang="zh-CN" altLang="en-US" dirty="0"/>
              <a:t>前深度学习时代 </a:t>
            </a:r>
            <a:r>
              <a:rPr lang="en-US" altLang="zh-CN" dirty="0"/>
              <a:t>100%</a:t>
            </a:r>
          </a:p>
          <a:p>
            <a:r>
              <a:rPr lang="en-US" altLang="zh-CN" dirty="0"/>
              <a:t>Lesson 5: </a:t>
            </a:r>
            <a:r>
              <a:rPr lang="zh-CN" altLang="en-US" dirty="0"/>
              <a:t>一个深度学习推荐系统的例子</a:t>
            </a:r>
            <a:endParaRPr lang="en-US" altLang="zh-CN" dirty="0"/>
          </a:p>
          <a:p>
            <a:r>
              <a:rPr lang="en-US" altLang="zh-CN" dirty="0"/>
              <a:t>Lesson 6: </a:t>
            </a:r>
            <a:r>
              <a:rPr lang="zh-CN" altLang="en-US" dirty="0"/>
              <a:t>深度机器学习知识补充</a:t>
            </a:r>
            <a:endParaRPr lang="en-US" altLang="zh-CN" dirty="0"/>
          </a:p>
          <a:p>
            <a:pPr marL="0" indent="0">
              <a:buNone/>
            </a:pPr>
            <a:endParaRPr lang="en-US" altLang="zh-CN" sz="2000" dirty="0"/>
          </a:p>
        </p:txBody>
      </p:sp>
    </p:spTree>
    <p:extLst>
      <p:ext uri="{BB962C8B-B14F-4D97-AF65-F5344CB8AC3E}">
        <p14:creationId xmlns:p14="http://schemas.microsoft.com/office/powerpoint/2010/main" val="3538239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ASUS\Desktop\bnu\QQ图片20200414155009.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888" y="185620"/>
            <a:ext cx="3766015" cy="63865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7467171" y="301052"/>
            <a:ext cx="2698175" cy="523220"/>
          </a:xfrm>
          <a:prstGeom prst="rect">
            <a:avLst/>
          </a:prstGeom>
          <a:noFill/>
        </p:spPr>
        <p:txBody>
          <a:bodyPr wrap="none" rtlCol="0">
            <a:spAutoFit/>
          </a:bodyPr>
          <a:lstStyle/>
          <a:p>
            <a:r>
              <a:rPr lang="zh-CN" altLang="en-US"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rPr>
              <a:t>课程内容与考核</a:t>
            </a:r>
            <a:endParaRPr lang="en-US" altLang="zh-CN" sz="2800" dirty="0">
              <a:solidFill>
                <a:srgbClr val="73C79F"/>
              </a:solidFill>
              <a:latin typeface="OPPOSans H" panose="00020600040101010101" pitchFamily="18" charset="-122"/>
              <a:ea typeface="OPPOSans H" panose="00020600040101010101" pitchFamily="18" charset="-122"/>
              <a:cs typeface="OPPOSans H" panose="00020600040101010101" pitchFamily="18" charset="-122"/>
            </a:endParaRPr>
          </a:p>
        </p:txBody>
      </p:sp>
      <p:sp>
        <p:nvSpPr>
          <p:cNvPr id="3" name="内容占位符 2">
            <a:extLst>
              <a:ext uri="{FF2B5EF4-FFF2-40B4-BE49-F238E27FC236}">
                <a16:creationId xmlns:a16="http://schemas.microsoft.com/office/drawing/2014/main" id="{B7BB7CBB-5D10-4D4C-85D8-DCB2C21C183C}"/>
              </a:ext>
            </a:extLst>
          </p:cNvPr>
          <p:cNvSpPr>
            <a:spLocks noGrp="1"/>
          </p:cNvSpPr>
          <p:nvPr>
            <p:ph idx="1"/>
          </p:nvPr>
        </p:nvSpPr>
        <p:spPr/>
        <p:txBody>
          <a:bodyPr/>
          <a:lstStyle/>
          <a:p>
            <a:pPr marL="0" indent="0">
              <a:buNone/>
            </a:pPr>
            <a:r>
              <a:rPr lang="zh-CN" altLang="en-US" dirty="0"/>
              <a:t>实践入门</a:t>
            </a:r>
            <a:endParaRPr lang="en-US" altLang="zh-CN" sz="2800" dirty="0"/>
          </a:p>
          <a:p>
            <a:pPr>
              <a:lnSpc>
                <a:spcPct val="90000"/>
              </a:lnSpc>
              <a:spcBef>
                <a:spcPts val="1000"/>
              </a:spcBef>
            </a:pPr>
            <a:r>
              <a:rPr lang="en-US" altLang="zh-CN" sz="2800" dirty="0"/>
              <a:t>Lesson 7: </a:t>
            </a:r>
            <a:r>
              <a:rPr lang="en-US" altLang="zh-CN" dirty="0"/>
              <a:t>Python</a:t>
            </a:r>
            <a:r>
              <a:rPr lang="zh-CN" altLang="en-US" dirty="0"/>
              <a:t>入门 </a:t>
            </a:r>
            <a:r>
              <a:rPr lang="en-US" altLang="zh-CN" dirty="0"/>
              <a:t>50%</a:t>
            </a:r>
          </a:p>
          <a:p>
            <a:pPr>
              <a:lnSpc>
                <a:spcPct val="90000"/>
              </a:lnSpc>
              <a:spcBef>
                <a:spcPts val="1000"/>
              </a:spcBef>
            </a:pPr>
            <a:r>
              <a:rPr lang="en-US" altLang="zh-CN" sz="2800" dirty="0"/>
              <a:t>Lesson 8: </a:t>
            </a:r>
            <a:r>
              <a:rPr lang="en-US" altLang="zh-CN" dirty="0"/>
              <a:t>Python</a:t>
            </a:r>
            <a:r>
              <a:rPr lang="zh-CN" altLang="en-US" dirty="0"/>
              <a:t>入门 </a:t>
            </a:r>
            <a:r>
              <a:rPr lang="en-US" altLang="zh-CN" dirty="0"/>
              <a:t>100%</a:t>
            </a:r>
          </a:p>
          <a:p>
            <a:pPr>
              <a:lnSpc>
                <a:spcPct val="90000"/>
              </a:lnSpc>
              <a:spcBef>
                <a:spcPts val="1000"/>
              </a:spcBef>
            </a:pPr>
            <a:r>
              <a:rPr lang="en-US" altLang="zh-CN" sz="2800" dirty="0"/>
              <a:t>Lesson </a:t>
            </a:r>
            <a:r>
              <a:rPr lang="en-US" altLang="zh-CN" dirty="0"/>
              <a:t>9</a:t>
            </a:r>
            <a:r>
              <a:rPr lang="en-US" altLang="zh-CN" sz="2800" dirty="0"/>
              <a:t>: </a:t>
            </a:r>
            <a:r>
              <a:rPr lang="en-US" altLang="zh-CN" sz="2800" dirty="0" err="1"/>
              <a:t>Tensorflow</a:t>
            </a:r>
            <a:r>
              <a:rPr lang="zh-CN" altLang="en-US" sz="2800" dirty="0"/>
              <a:t>入门</a:t>
            </a:r>
            <a:endParaRPr lang="en-US" altLang="zh-CN" sz="2800" dirty="0"/>
          </a:p>
          <a:p>
            <a:pPr>
              <a:lnSpc>
                <a:spcPct val="90000"/>
              </a:lnSpc>
              <a:spcBef>
                <a:spcPts val="1000"/>
              </a:spcBef>
            </a:pPr>
            <a:r>
              <a:rPr lang="en-US" altLang="zh-CN" sz="2800" dirty="0"/>
              <a:t>Lesson 10</a:t>
            </a:r>
            <a:r>
              <a:rPr lang="en-US" altLang="zh-CN" dirty="0"/>
              <a:t>:</a:t>
            </a:r>
            <a:r>
              <a:rPr lang="zh-CN" altLang="en-US" dirty="0"/>
              <a:t> </a:t>
            </a:r>
            <a:r>
              <a:rPr lang="en-US" altLang="zh-CN" dirty="0" err="1"/>
              <a:t>Tensorflow</a:t>
            </a:r>
            <a:r>
              <a:rPr lang="zh-CN" altLang="en-US" dirty="0"/>
              <a:t>实践</a:t>
            </a:r>
            <a:endParaRPr lang="en-US" altLang="zh-CN" dirty="0"/>
          </a:p>
          <a:p>
            <a:pPr>
              <a:lnSpc>
                <a:spcPct val="90000"/>
              </a:lnSpc>
              <a:spcBef>
                <a:spcPts val="1000"/>
              </a:spcBef>
            </a:pPr>
            <a:r>
              <a:rPr lang="en-US" altLang="zh-CN" sz="2800" dirty="0"/>
              <a:t>Lesson 11: </a:t>
            </a:r>
            <a:r>
              <a:rPr lang="en-US" altLang="zh-CN" sz="2800" dirty="0" err="1"/>
              <a:t>Pytorch</a:t>
            </a:r>
            <a:r>
              <a:rPr lang="zh-CN" altLang="en-US" sz="2800" dirty="0"/>
              <a:t>入门</a:t>
            </a:r>
            <a:endParaRPr lang="en-US" altLang="zh-CN" sz="2800" dirty="0"/>
          </a:p>
          <a:p>
            <a:pPr>
              <a:lnSpc>
                <a:spcPct val="90000"/>
              </a:lnSpc>
              <a:spcBef>
                <a:spcPts val="1000"/>
              </a:spcBef>
            </a:pPr>
            <a:r>
              <a:rPr lang="en-US" altLang="zh-CN" dirty="0"/>
              <a:t>Lesson 12: </a:t>
            </a:r>
            <a:r>
              <a:rPr lang="en-US" altLang="zh-CN" dirty="0" err="1"/>
              <a:t>Pytorch</a:t>
            </a:r>
            <a:r>
              <a:rPr lang="zh-CN" altLang="en-US" dirty="0"/>
              <a:t>实践</a:t>
            </a:r>
            <a:endParaRPr lang="en-US" altLang="zh-CN" sz="2800" dirty="0"/>
          </a:p>
          <a:p>
            <a:pPr marL="0" indent="0">
              <a:buNone/>
            </a:pPr>
            <a:endParaRPr lang="zh-CN" altLang="en-US" dirty="0"/>
          </a:p>
        </p:txBody>
      </p:sp>
    </p:spTree>
    <p:extLst>
      <p:ext uri="{BB962C8B-B14F-4D97-AF65-F5344CB8AC3E}">
        <p14:creationId xmlns:p14="http://schemas.microsoft.com/office/powerpoint/2010/main" val="973668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668</TotalTime>
  <Words>1817</Words>
  <Application>Microsoft Office PowerPoint</Application>
  <PresentationFormat>宽屏</PresentationFormat>
  <Paragraphs>160</Paragraphs>
  <Slides>20</Slides>
  <Notes>14</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20</vt:i4>
      </vt:variant>
    </vt:vector>
  </HeadingPairs>
  <TitlesOfParts>
    <vt:vector size="32" baseType="lpstr">
      <vt:lpstr>-apple-system</vt:lpstr>
      <vt:lpstr>OPPOSans B</vt:lpstr>
      <vt:lpstr>OPPOSans H</vt:lpstr>
      <vt:lpstr>OPPOSans L</vt:lpstr>
      <vt:lpstr>OPPOSans M</vt:lpstr>
      <vt:lpstr>等线</vt:lpstr>
      <vt:lpstr>等线 Light</vt:lpstr>
      <vt:lpstr>宋体</vt:lpstr>
      <vt:lpstr>Arial</vt:lpstr>
      <vt:lpstr>Cambria Math</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893685643@qq.com</dc:creator>
  <cp:lastModifiedBy>Ｍａ Ｍａｄｙ</cp:lastModifiedBy>
  <cp:revision>93</cp:revision>
  <dcterms:created xsi:type="dcterms:W3CDTF">2021-03-17T14:06:00Z</dcterms:created>
  <dcterms:modified xsi:type="dcterms:W3CDTF">2021-06-17T12:39:08Z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C625CA56F5EC49E5B06AB60633634C95</vt:lpwstr>
  </property>
  <property fmtid="{D5CDD505-2E9C-101B-9397-08002B2CF9AE}" pid="3" name="KSOProductBuildVer">
    <vt:lpwstr>2052-11.1.0.10356</vt:lpwstr>
  </property>
</Properties>
</file>

<file path=docProps/thumbnail.jpeg>
</file>